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4" r:id="rId5"/>
    <p:sldId id="310" r:id="rId6"/>
    <p:sldId id="265" r:id="rId7"/>
    <p:sldId id="315" r:id="rId8"/>
    <p:sldId id="311" r:id="rId9"/>
    <p:sldId id="312" r:id="rId10"/>
    <p:sldId id="313" r:id="rId11"/>
    <p:sldId id="314" r:id="rId12"/>
    <p:sldId id="301" r:id="rId13"/>
    <p:sldId id="302" r:id="rId14"/>
    <p:sldId id="308" r:id="rId15"/>
    <p:sldId id="327" r:id="rId16"/>
    <p:sldId id="328" r:id="rId17"/>
    <p:sldId id="329" r:id="rId18"/>
    <p:sldId id="299" r:id="rId19"/>
    <p:sldId id="332" r:id="rId20"/>
    <p:sldId id="330" r:id="rId21"/>
    <p:sldId id="331" r:id="rId22"/>
    <p:sldId id="321" r:id="rId23"/>
    <p:sldId id="322" r:id="rId24"/>
    <p:sldId id="325" r:id="rId25"/>
    <p:sldId id="333" r:id="rId26"/>
    <p:sldId id="334" r:id="rId27"/>
    <p:sldId id="337" r:id="rId28"/>
    <p:sldId id="335" r:id="rId29"/>
    <p:sldId id="336" r:id="rId30"/>
    <p:sldId id="338" r:id="rId31"/>
    <p:sldId id="339"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A50021"/>
    <a:srgbClr val="9900CC"/>
    <a:srgbClr val="6600CC"/>
    <a:srgbClr val="990033"/>
    <a:srgbClr val="0033CC"/>
    <a:srgbClr val="000099"/>
    <a:srgbClr val="990099"/>
    <a:srgbClr val="CC0000"/>
    <a:srgbClr val="4D4D4D"/>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5" autoAdjust="0"/>
    <p:restoredTop sz="94637" autoAdjust="0"/>
  </p:normalViewPr>
  <p:slideViewPr>
    <p:cSldViewPr>
      <p:cViewPr varScale="1">
        <p:scale>
          <a:sx n="66" d="100"/>
          <a:sy n="66" d="100"/>
        </p:scale>
        <p:origin x="-96" y="-2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C548CEA-11BF-4827-82BD-B5CEF5F7B0B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75F09-84E1-46F9-A1DA-ECE5E02F4856}" type="datetimeFigureOut">
              <a:rPr lang="ru-RU" smtClean="0"/>
              <a:pPr/>
              <a:t>23.10.2015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48CEA-11BF-4827-82BD-B5CEF5F7B0B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эмблема.jpg"/>
          <p:cNvPicPr>
            <a:picLocks noChangeAspect="1"/>
          </p:cNvPicPr>
          <p:nvPr/>
        </p:nvPicPr>
        <p:blipFill>
          <a:blip r:embed="rId2" cstate="print"/>
          <a:stretch>
            <a:fillRect/>
          </a:stretch>
        </p:blipFill>
        <p:spPr>
          <a:xfrm>
            <a:off x="827584" y="0"/>
            <a:ext cx="7670800" cy="6756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в2.JPG"/>
          <p:cNvPicPr>
            <a:picLocks noChangeAspect="1"/>
          </p:cNvPicPr>
          <p:nvPr/>
        </p:nvPicPr>
        <p:blipFill>
          <a:blip r:embed="rId2" cstate="print"/>
          <a:srcRect b="7171"/>
          <a:stretch>
            <a:fillRect/>
          </a:stretch>
        </p:blipFill>
        <p:spPr>
          <a:xfrm>
            <a:off x="323528" y="836712"/>
            <a:ext cx="8603583" cy="53285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5.JPG"/>
          <p:cNvPicPr>
            <a:picLocks noChangeAspect="1"/>
          </p:cNvPicPr>
          <p:nvPr/>
        </p:nvPicPr>
        <p:blipFill>
          <a:blip r:embed="rId2" cstate="print"/>
          <a:stretch>
            <a:fillRect/>
          </a:stretch>
        </p:blipFill>
        <p:spPr>
          <a:xfrm>
            <a:off x="251520" y="404664"/>
            <a:ext cx="8676456" cy="578430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p:cNvSpPr>
            <a:spLocks noGrp="1"/>
          </p:cNvSpPr>
          <p:nvPr>
            <p:ph type="title"/>
          </p:nvPr>
        </p:nvSpPr>
        <p:spPr>
          <a:xfrm>
            <a:off x="457200" y="274638"/>
            <a:ext cx="4258816" cy="2074242"/>
          </a:xfrm>
        </p:spPr>
        <p:txBody>
          <a:bodyPr>
            <a:normAutofit fontScale="90000"/>
          </a:bodyPr>
          <a:lstStyle/>
          <a:p>
            <a:r>
              <a:rPr lang="ru-RU" sz="2200" dirty="0" smtClean="0"/>
              <a:t/>
            </a:r>
            <a:br>
              <a:rPr lang="ru-RU" sz="2200" dirty="0" smtClean="0"/>
            </a:br>
            <a:r>
              <a:rPr lang="ru-RU" sz="2200" dirty="0" smtClean="0"/>
              <a:t/>
            </a:r>
            <a:br>
              <a:rPr lang="ru-RU" sz="2200" dirty="0" smtClean="0"/>
            </a:br>
            <a:r>
              <a:rPr lang="en-US" sz="2200" dirty="0" smtClean="0">
                <a:solidFill>
                  <a:srgbClr val="4D4D4D"/>
                </a:solidFill>
                <a:latin typeface="Times New Roman" pitchFamily="18" charset="0"/>
                <a:cs typeface="Times New Roman" pitchFamily="18" charset="0"/>
              </a:rPr>
              <a:t>XIV</a:t>
            </a:r>
            <a:r>
              <a:rPr lang="ru-RU" sz="2200" dirty="0" smtClean="0">
                <a:solidFill>
                  <a:srgbClr val="4D4D4D"/>
                </a:solidFill>
                <a:latin typeface="Times New Roman" pitchFamily="18" charset="0"/>
                <a:cs typeface="Times New Roman" pitchFamily="18" charset="0"/>
              </a:rPr>
              <a:t> МЕЖДУНАРОДНЫЙ  КОНКУРС</a:t>
            </a:r>
            <a:br>
              <a:rPr lang="ru-RU" sz="2200" dirty="0" smtClean="0">
                <a:solidFill>
                  <a:srgbClr val="4D4D4D"/>
                </a:solidFill>
                <a:latin typeface="Times New Roman" pitchFamily="18" charset="0"/>
                <a:cs typeface="Times New Roman" pitchFamily="18" charset="0"/>
              </a:rPr>
            </a:br>
            <a:r>
              <a:rPr lang="ru-RU" sz="2200" dirty="0" smtClean="0">
                <a:solidFill>
                  <a:srgbClr val="4D4D4D"/>
                </a:solidFill>
                <a:latin typeface="Times New Roman" pitchFamily="18" charset="0"/>
                <a:cs typeface="Times New Roman" pitchFamily="18" charset="0"/>
              </a:rPr>
              <a:t>ЮНЫХ  ВОКАЛИСТОВ  НА  ПРИЗ</a:t>
            </a:r>
            <a:r>
              <a:rPr lang="ru-RU" sz="2200" dirty="0" smtClean="0">
                <a:solidFill>
                  <a:srgbClr val="9900CC"/>
                </a:solidFill>
                <a:latin typeface="Times New Roman" pitchFamily="18" charset="0"/>
                <a:cs typeface="Times New Roman" pitchFamily="18" charset="0"/>
              </a:rPr>
              <a:t/>
            </a:r>
            <a:br>
              <a:rPr lang="ru-RU" sz="2200" dirty="0" smtClean="0">
                <a:solidFill>
                  <a:srgbClr val="9900CC"/>
                </a:solidFill>
                <a:latin typeface="Times New Roman" pitchFamily="18" charset="0"/>
                <a:cs typeface="Times New Roman" pitchFamily="18" charset="0"/>
              </a:rPr>
            </a:br>
            <a:r>
              <a:rPr lang="ru-RU" sz="2200" b="1" dirty="0" smtClean="0">
                <a:solidFill>
                  <a:srgbClr val="9900CC"/>
                </a:solidFill>
                <a:latin typeface="Times New Roman" pitchFamily="18" charset="0"/>
                <a:cs typeface="Times New Roman" pitchFamily="18" charset="0"/>
              </a:rPr>
              <a:t>  ОЛЬГИ  СОСНОВСКОЙ</a:t>
            </a:r>
            <a:r>
              <a:rPr lang="ru-RU" sz="2200" dirty="0" smtClean="0">
                <a:solidFill>
                  <a:srgbClr val="9900CC"/>
                </a:solidFill>
                <a:latin typeface="Times New Roman" pitchFamily="18" charset="0"/>
                <a:cs typeface="Times New Roman" pitchFamily="18" charset="0"/>
              </a:rPr>
              <a:t/>
            </a:r>
            <a:br>
              <a:rPr lang="ru-RU" sz="2200" dirty="0" smtClean="0">
                <a:solidFill>
                  <a:srgbClr val="9900CC"/>
                </a:solidFill>
                <a:latin typeface="Times New Roman" pitchFamily="18" charset="0"/>
                <a:cs typeface="Times New Roman" pitchFamily="18" charset="0"/>
              </a:rPr>
            </a:br>
            <a:r>
              <a:rPr lang="ru-RU" sz="2200" dirty="0" smtClean="0">
                <a:solidFill>
                  <a:srgbClr val="9900CC"/>
                </a:solidFill>
                <a:latin typeface="Times New Roman" pitchFamily="18" charset="0"/>
                <a:cs typeface="Times New Roman" pitchFamily="18" charset="0"/>
              </a:rPr>
              <a:t>г.Сыктывкар</a:t>
            </a:r>
            <a:r>
              <a:rPr lang="ru-RU" dirty="0" smtClean="0"/>
              <a:t/>
            </a:r>
            <a:br>
              <a:rPr lang="ru-RU" dirty="0" smtClean="0"/>
            </a:br>
            <a:endParaRPr lang="ru-RU" dirty="0"/>
          </a:p>
        </p:txBody>
      </p:sp>
      <p:pic>
        <p:nvPicPr>
          <p:cNvPr id="15" name="Содержимое 14" descr="Olga_Sosnovskaya_logo_2013.jpg"/>
          <p:cNvPicPr>
            <a:picLocks noGrp="1"/>
          </p:cNvPicPr>
          <p:nvPr>
            <p:ph sz="half" idx="1"/>
          </p:nvPr>
        </p:nvPicPr>
        <p:blipFill>
          <a:blip r:embed="rId2" cstate="print"/>
          <a:stretch>
            <a:fillRect/>
          </a:stretch>
        </p:blipFill>
        <p:spPr>
          <a:xfrm>
            <a:off x="395536" y="2132856"/>
            <a:ext cx="4176464" cy="4248473"/>
          </a:xfrm>
          <a:prstGeom prst="rect">
            <a:avLst/>
          </a:prstGeom>
        </p:spPr>
      </p:pic>
      <p:pic>
        <p:nvPicPr>
          <p:cNvPr id="16" name="Содержимое 15" descr="IMG_7787.JPG"/>
          <p:cNvPicPr>
            <a:picLocks noGrp="1"/>
          </p:cNvPicPr>
          <p:nvPr>
            <p:ph sz="half" idx="2"/>
          </p:nvPr>
        </p:nvPicPr>
        <p:blipFill>
          <a:blip r:embed="rId3" cstate="print">
            <a:lum bright="10000"/>
          </a:blip>
          <a:srcRect t="8333" r="6445"/>
          <a:stretch>
            <a:fillRect/>
          </a:stretch>
        </p:blipFill>
        <p:spPr>
          <a:xfrm>
            <a:off x="4716016" y="404664"/>
            <a:ext cx="4104456" cy="604867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дриль рязанцев.jpeg"/>
          <p:cNvPicPr/>
          <p:nvPr/>
        </p:nvPicPr>
        <p:blipFill>
          <a:blip r:embed="rId2" cstate="print"/>
          <a:stretch>
            <a:fillRect/>
          </a:stretch>
        </p:blipFill>
        <p:spPr>
          <a:xfrm>
            <a:off x="179512" y="188640"/>
            <a:ext cx="4392488" cy="6048672"/>
          </a:xfrm>
          <a:prstGeom prst="rect">
            <a:avLst/>
          </a:prstGeom>
        </p:spPr>
      </p:pic>
      <p:pic>
        <p:nvPicPr>
          <p:cNvPr id="3" name="Рисунок 2" descr="кадриль сарапульцев.jpeg"/>
          <p:cNvPicPr/>
          <p:nvPr/>
        </p:nvPicPr>
        <p:blipFill>
          <a:blip r:embed="rId3" cstate="print">
            <a:lum contrast="30000"/>
          </a:blip>
          <a:stretch>
            <a:fillRect/>
          </a:stretch>
        </p:blipFill>
        <p:spPr>
          <a:xfrm>
            <a:off x="4644008" y="188640"/>
            <a:ext cx="4176464" cy="61206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бобылев.jpeg"/>
          <p:cNvPicPr/>
          <p:nvPr/>
        </p:nvPicPr>
        <p:blipFill>
          <a:blip r:embed="rId2" cstate="print"/>
          <a:stretch>
            <a:fillRect/>
          </a:stretch>
        </p:blipFill>
        <p:spPr>
          <a:xfrm>
            <a:off x="251520" y="332656"/>
            <a:ext cx="2975610" cy="4203700"/>
          </a:xfrm>
          <a:prstGeom prst="rect">
            <a:avLst/>
          </a:prstGeom>
        </p:spPr>
      </p:pic>
      <p:pic>
        <p:nvPicPr>
          <p:cNvPr id="12" name="Рисунок 11" descr="бобылев старкова.jpeg"/>
          <p:cNvPicPr/>
          <p:nvPr/>
        </p:nvPicPr>
        <p:blipFill>
          <a:blip r:embed="rId3" cstate="print"/>
          <a:stretch>
            <a:fillRect/>
          </a:stretch>
        </p:blipFill>
        <p:spPr>
          <a:xfrm>
            <a:off x="5940152" y="188640"/>
            <a:ext cx="2978150" cy="4203700"/>
          </a:xfrm>
          <a:prstGeom prst="rect">
            <a:avLst/>
          </a:prstGeom>
        </p:spPr>
      </p:pic>
      <p:pic>
        <p:nvPicPr>
          <p:cNvPr id="5" name="Рисунок 4" descr="logo2013[1].png"/>
          <p:cNvPicPr/>
          <p:nvPr/>
        </p:nvPicPr>
        <p:blipFill>
          <a:blip r:embed="rId4" cstate="print"/>
          <a:stretch>
            <a:fillRect/>
          </a:stretch>
        </p:blipFill>
        <p:spPr>
          <a:xfrm>
            <a:off x="3563888" y="1340768"/>
            <a:ext cx="2016224" cy="1944216"/>
          </a:xfrm>
          <a:prstGeom prst="rect">
            <a:avLst/>
          </a:prstGeom>
        </p:spPr>
      </p:pic>
      <p:sp>
        <p:nvSpPr>
          <p:cNvPr id="6" name="Заголовок 5"/>
          <p:cNvSpPr>
            <a:spLocks noGrp="1"/>
          </p:cNvSpPr>
          <p:nvPr>
            <p:ph type="title"/>
          </p:nvPr>
        </p:nvSpPr>
        <p:spPr/>
        <p:txBody>
          <a:bodyPr>
            <a:normAutofit/>
          </a:bodyPr>
          <a:lstStyle/>
          <a:p>
            <a:r>
              <a:rPr lang="ru-RU" sz="2200" b="1" dirty="0" smtClean="0"/>
              <a:t>МЕЖДУНАРОДНЫЙ  КОНКУРС  СКРИПАЧЕЙ</a:t>
            </a:r>
            <a:r>
              <a:rPr lang="ru-RU" sz="2200" dirty="0" smtClean="0"/>
              <a:t/>
            </a:r>
            <a:br>
              <a:rPr lang="ru-RU" sz="2200" dirty="0" smtClean="0"/>
            </a:br>
            <a:r>
              <a:rPr lang="ru-RU" sz="2200" b="1" dirty="0" smtClean="0"/>
              <a:t>       ИМЕНИ В.Ф. БОБЫЛЕВА                                                                         </a:t>
            </a:r>
            <a:r>
              <a:rPr lang="ru-RU" sz="2200" dirty="0" smtClean="0"/>
              <a:t/>
            </a:r>
            <a:br>
              <a:rPr lang="ru-RU" sz="2200" dirty="0" smtClean="0"/>
            </a:br>
            <a:r>
              <a:rPr lang="ru-RU" sz="2200" b="1" dirty="0" smtClean="0"/>
              <a:t>   г. РЯЗАНЬ</a:t>
            </a:r>
            <a:endParaRPr lang="ru-RU" dirty="0"/>
          </a:p>
        </p:txBody>
      </p:sp>
      <p:pic>
        <p:nvPicPr>
          <p:cNvPr id="10" name="Содержимое 9" descr="Городнина Анастасия Россия Воркута.jpg"/>
          <p:cNvPicPr>
            <a:picLocks noGrp="1"/>
          </p:cNvPicPr>
          <p:nvPr>
            <p:ph idx="1"/>
          </p:nvPr>
        </p:nvPicPr>
        <p:blipFill>
          <a:blip r:embed="rId5" cstate="print"/>
          <a:stretch>
            <a:fillRect/>
          </a:stretch>
        </p:blipFill>
        <p:spPr>
          <a:xfrm>
            <a:off x="1763688" y="3429000"/>
            <a:ext cx="2376264" cy="3096344"/>
          </a:xfrm>
          <a:prstGeom prst="rect">
            <a:avLst/>
          </a:prstGeom>
        </p:spPr>
      </p:pic>
      <p:pic>
        <p:nvPicPr>
          <p:cNvPr id="11" name="Рисунок 10" descr="Квитко Екатерина Россия Воркута.JPG"/>
          <p:cNvPicPr/>
          <p:nvPr/>
        </p:nvPicPr>
        <p:blipFill>
          <a:blip r:embed="rId6" cstate="print"/>
          <a:srcRect l="5315"/>
          <a:stretch>
            <a:fillRect/>
          </a:stretch>
        </p:blipFill>
        <p:spPr>
          <a:xfrm rot="5400000">
            <a:off x="4391979" y="3825047"/>
            <a:ext cx="3096345" cy="23042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маратканова ДИПЛОМ.jpeg"/>
          <p:cNvPicPr/>
          <p:nvPr/>
        </p:nvPicPr>
        <p:blipFill>
          <a:blip r:embed="rId2" cstate="print"/>
          <a:srcRect l="6562" t="5613" r="6979" b="5219"/>
          <a:stretch>
            <a:fillRect/>
          </a:stretch>
        </p:blipFill>
        <p:spPr>
          <a:xfrm>
            <a:off x="6372200" y="404664"/>
            <a:ext cx="2520280" cy="3672408"/>
          </a:xfrm>
          <a:prstGeom prst="rect">
            <a:avLst/>
          </a:prstGeom>
        </p:spPr>
      </p:pic>
      <p:pic>
        <p:nvPicPr>
          <p:cNvPr id="6" name="Рисунок 5" descr="юные дарования.jpg"/>
          <p:cNvPicPr/>
          <p:nvPr/>
        </p:nvPicPr>
        <p:blipFill>
          <a:blip r:embed="rId3" cstate="print"/>
          <a:srcRect l="7245" t="6794" r="7801" b="4414"/>
          <a:stretch>
            <a:fillRect/>
          </a:stretch>
        </p:blipFill>
        <p:spPr>
          <a:xfrm>
            <a:off x="179512" y="260648"/>
            <a:ext cx="2915816" cy="4293096"/>
          </a:xfrm>
          <a:prstGeom prst="rect">
            <a:avLst/>
          </a:prstGeom>
        </p:spPr>
      </p:pic>
      <p:sp>
        <p:nvSpPr>
          <p:cNvPr id="2" name="Заголовок 1"/>
          <p:cNvSpPr>
            <a:spLocks noGrp="1"/>
          </p:cNvSpPr>
          <p:nvPr>
            <p:ph type="title"/>
          </p:nvPr>
        </p:nvSpPr>
        <p:spPr>
          <a:xfrm>
            <a:off x="457200" y="188640"/>
            <a:ext cx="8229600" cy="2448272"/>
          </a:xfrm>
        </p:spPr>
        <p:txBody>
          <a:bodyPr>
            <a:normAutofit fontScale="90000"/>
          </a:bodyPr>
          <a:lstStyle/>
          <a:p>
            <a:r>
              <a:rPr lang="ru-RU" sz="2200" b="1" dirty="0" smtClean="0">
                <a:solidFill>
                  <a:srgbClr val="FF0000"/>
                </a:solidFill>
              </a:rPr>
              <a:t/>
            </a:r>
            <a:br>
              <a:rPr lang="ru-RU" sz="2200" b="1" dirty="0" smtClean="0">
                <a:solidFill>
                  <a:srgbClr val="FF0000"/>
                </a:solidFill>
              </a:rPr>
            </a:br>
            <a:r>
              <a:rPr lang="en-US" sz="2200" b="1" dirty="0" smtClean="0"/>
              <a:t>XIII</a:t>
            </a:r>
            <a:r>
              <a:rPr lang="ru-RU" sz="2200" b="1" dirty="0" smtClean="0"/>
              <a:t> Всероссийский конкурс </a:t>
            </a:r>
            <a:br>
              <a:rPr lang="ru-RU" sz="2200" b="1" dirty="0" smtClean="0"/>
            </a:br>
            <a:r>
              <a:rPr lang="ru-RU" sz="2200" b="1" dirty="0" smtClean="0"/>
              <a:t>молодых исполнителей</a:t>
            </a:r>
            <a:r>
              <a:rPr lang="ru-RU" sz="2200" dirty="0" smtClean="0"/>
              <a:t/>
            </a:r>
            <a:br>
              <a:rPr lang="ru-RU" sz="2200" dirty="0" smtClean="0"/>
            </a:br>
            <a:r>
              <a:rPr lang="ru-RU" sz="2200" b="1" dirty="0" smtClean="0">
                <a:solidFill>
                  <a:srgbClr val="FF0000"/>
                </a:solidFill>
              </a:rPr>
              <a:t>«Юные дарования-2015»</a:t>
            </a:r>
            <a:r>
              <a:rPr lang="ru-RU" sz="2200" dirty="0" smtClean="0">
                <a:solidFill>
                  <a:srgbClr val="FF0000"/>
                </a:solidFill>
              </a:rPr>
              <a:t> </a:t>
            </a:r>
            <a:br>
              <a:rPr lang="ru-RU" sz="2200" dirty="0" smtClean="0">
                <a:solidFill>
                  <a:srgbClr val="FF0000"/>
                </a:solidFill>
              </a:rPr>
            </a:br>
            <a:r>
              <a:rPr lang="ru-RU" sz="2200" b="1" dirty="0" err="1" smtClean="0"/>
              <a:t>им.Я.С.Перепелицы</a:t>
            </a:r>
            <a:r>
              <a:rPr lang="ru-RU" sz="2200" b="1" dirty="0" smtClean="0"/>
              <a:t> </a:t>
            </a:r>
            <a:r>
              <a:rPr lang="ru-RU" sz="2200" dirty="0" smtClean="0"/>
              <a:t/>
            </a:r>
            <a:br>
              <a:rPr lang="ru-RU" sz="2200" dirty="0" smtClean="0"/>
            </a:br>
            <a:r>
              <a:rPr lang="ru-RU" sz="2200" b="1" dirty="0" smtClean="0"/>
              <a:t>г.Сыктывкар</a:t>
            </a:r>
            <a:r>
              <a:rPr lang="ru-RU" dirty="0" smtClean="0"/>
              <a:t/>
            </a:r>
            <a:br>
              <a:rPr lang="ru-RU" dirty="0" smtClean="0"/>
            </a:br>
            <a:endParaRPr lang="ru-RU" dirty="0"/>
          </a:p>
        </p:txBody>
      </p:sp>
      <p:pic>
        <p:nvPicPr>
          <p:cNvPr id="5" name="Содержимое 4" descr="ZxCqXYTCrmE.jpg"/>
          <p:cNvPicPr>
            <a:picLocks noGrp="1"/>
          </p:cNvPicPr>
          <p:nvPr>
            <p:ph idx="1"/>
          </p:nvPr>
        </p:nvPicPr>
        <p:blipFill>
          <a:blip r:embed="rId4" cstate="print"/>
          <a:srcRect t="28248"/>
          <a:stretch>
            <a:fillRect/>
          </a:stretch>
        </p:blipFill>
        <p:spPr>
          <a:xfrm>
            <a:off x="683568" y="3212976"/>
            <a:ext cx="7670800" cy="36450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одержимое 6" descr="IMG_8137.JPG"/>
          <p:cNvPicPr>
            <a:picLocks noGrp="1"/>
          </p:cNvPicPr>
          <p:nvPr>
            <p:ph idx="1"/>
          </p:nvPr>
        </p:nvPicPr>
        <p:blipFill>
          <a:blip r:embed="rId2" cstate="print"/>
          <a:srcRect l="4499"/>
          <a:stretch>
            <a:fillRect/>
          </a:stretch>
        </p:blipFill>
        <p:spPr>
          <a:xfrm>
            <a:off x="683568" y="332656"/>
            <a:ext cx="7848872" cy="5793507"/>
          </a:xfrm>
          <a:prstGeom prst="rect">
            <a:avLst/>
          </a:prstGeom>
        </p:spPr>
      </p:pic>
      <p:sp>
        <p:nvSpPr>
          <p:cNvPr id="5" name="Заголовок 4"/>
          <p:cNvSpPr>
            <a:spLocks noGrp="1"/>
          </p:cNvSpPr>
          <p:nvPr>
            <p:ph type="title"/>
          </p:nvPr>
        </p:nvSpPr>
        <p:spPr/>
        <p:txBody>
          <a:bodyPr>
            <a:normAutofit/>
          </a:bodyPr>
          <a:lstStyle/>
          <a:p>
            <a:r>
              <a:rPr lang="en-US" sz="2200" b="1" dirty="0" smtClean="0">
                <a:solidFill>
                  <a:srgbClr val="990033"/>
                </a:solidFill>
                <a:latin typeface="Times New Roman" pitchFamily="18" charset="0"/>
                <a:cs typeface="Times New Roman" pitchFamily="18" charset="0"/>
              </a:rPr>
              <a:t>VI</a:t>
            </a:r>
            <a:r>
              <a:rPr lang="ru-RU" sz="2200" b="1" dirty="0" smtClean="0">
                <a:solidFill>
                  <a:srgbClr val="990033"/>
                </a:solidFill>
                <a:latin typeface="Times New Roman" pitchFamily="18" charset="0"/>
                <a:cs typeface="Times New Roman" pitchFamily="18" charset="0"/>
              </a:rPr>
              <a:t> Межрегиональный конкурс юных исполнителей </a:t>
            </a:r>
            <a:r>
              <a:rPr lang="ru-RU" sz="2200" dirty="0" smtClean="0">
                <a:solidFill>
                  <a:srgbClr val="990033"/>
                </a:solidFill>
                <a:latin typeface="Times New Roman" pitchFamily="18" charset="0"/>
                <a:cs typeface="Times New Roman" pitchFamily="18" charset="0"/>
              </a:rPr>
              <a:t/>
            </a:r>
            <a:br>
              <a:rPr lang="ru-RU" sz="2200" dirty="0" smtClean="0">
                <a:solidFill>
                  <a:srgbClr val="990033"/>
                </a:solidFill>
                <a:latin typeface="Times New Roman" pitchFamily="18" charset="0"/>
                <a:cs typeface="Times New Roman" pitchFamily="18" charset="0"/>
              </a:rPr>
            </a:br>
            <a:r>
              <a:rPr lang="ru-RU" sz="2200" b="1" dirty="0" smtClean="0">
                <a:solidFill>
                  <a:srgbClr val="990033"/>
                </a:solidFill>
                <a:latin typeface="Times New Roman" pitchFamily="18" charset="0"/>
                <a:cs typeface="Times New Roman" pitchFamily="18" charset="0"/>
              </a:rPr>
              <a:t>«Дерзайте, мальчики!»</a:t>
            </a:r>
            <a:r>
              <a:rPr lang="ru-RU" sz="2200" dirty="0" smtClean="0">
                <a:solidFill>
                  <a:srgbClr val="990033"/>
                </a:solidFill>
                <a:latin typeface="Times New Roman" pitchFamily="18" charset="0"/>
                <a:cs typeface="Times New Roman" pitchFamily="18" charset="0"/>
              </a:rPr>
              <a:t/>
            </a:r>
            <a:br>
              <a:rPr lang="ru-RU" sz="2200" dirty="0" smtClean="0">
                <a:solidFill>
                  <a:srgbClr val="990033"/>
                </a:solidFill>
                <a:latin typeface="Times New Roman" pitchFamily="18" charset="0"/>
                <a:cs typeface="Times New Roman" pitchFamily="18" charset="0"/>
              </a:rPr>
            </a:br>
            <a:r>
              <a:rPr lang="ru-RU" sz="2200" dirty="0" smtClean="0">
                <a:solidFill>
                  <a:srgbClr val="990033"/>
                </a:solidFill>
                <a:latin typeface="Times New Roman" pitchFamily="18" charset="0"/>
                <a:cs typeface="Times New Roman" pitchFamily="18" charset="0"/>
              </a:rPr>
              <a:t>г. </a:t>
            </a:r>
            <a:r>
              <a:rPr lang="ru-RU" sz="2200" b="1" dirty="0" smtClean="0">
                <a:solidFill>
                  <a:srgbClr val="990033"/>
                </a:solidFill>
                <a:latin typeface="Times New Roman" pitchFamily="18" charset="0"/>
                <a:cs typeface="Times New Roman" pitchFamily="18" charset="0"/>
              </a:rPr>
              <a:t>Сыктывкар</a:t>
            </a:r>
            <a:endParaRPr lang="ru-RU" dirty="0">
              <a:solidFill>
                <a:srgbClr val="990033"/>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кадриль рязанцев.jpeg"/>
          <p:cNvPicPr/>
          <p:nvPr/>
        </p:nvPicPr>
        <p:blipFill>
          <a:blip r:embed="rId2" cstate="print"/>
          <a:stretch>
            <a:fillRect/>
          </a:stretch>
        </p:blipFill>
        <p:spPr>
          <a:xfrm>
            <a:off x="251520" y="188640"/>
            <a:ext cx="4104456" cy="5688632"/>
          </a:xfrm>
          <a:prstGeom prst="rect">
            <a:avLst/>
          </a:prstGeom>
        </p:spPr>
      </p:pic>
      <p:pic>
        <p:nvPicPr>
          <p:cNvPr id="5" name="Рисунок 4" descr="кадриль сарапульцев.jpeg"/>
          <p:cNvPicPr/>
          <p:nvPr/>
        </p:nvPicPr>
        <p:blipFill>
          <a:blip r:embed="rId3" cstate="print"/>
          <a:stretch>
            <a:fillRect/>
          </a:stretch>
        </p:blipFill>
        <p:spPr>
          <a:xfrm>
            <a:off x="4716016" y="260648"/>
            <a:ext cx="3960440" cy="5544616"/>
          </a:xfrm>
          <a:prstGeom prst="rect">
            <a:avLst/>
          </a:prstGeom>
        </p:spPr>
      </p:pic>
      <p:pic>
        <p:nvPicPr>
          <p:cNvPr id="6" name="Рисунок 5" descr="рязанцев.jpeg"/>
          <p:cNvPicPr>
            <a:picLocks noChangeAspect="1"/>
          </p:cNvPicPr>
          <p:nvPr/>
        </p:nvPicPr>
        <p:blipFill>
          <a:blip r:embed="rId4" cstate="print"/>
          <a:srcRect l="952" r="52973" b="48950"/>
          <a:stretch>
            <a:fillRect/>
          </a:stretch>
        </p:blipFill>
        <p:spPr>
          <a:xfrm>
            <a:off x="2483768" y="3861048"/>
            <a:ext cx="1800200" cy="2823394"/>
          </a:xfrm>
          <a:prstGeom prst="rect">
            <a:avLst/>
          </a:prstGeom>
        </p:spPr>
      </p:pic>
      <p:pic>
        <p:nvPicPr>
          <p:cNvPr id="7" name="Рисунок 6" descr="сарапульцев.jpeg"/>
          <p:cNvPicPr>
            <a:picLocks noChangeAspect="1"/>
          </p:cNvPicPr>
          <p:nvPr/>
        </p:nvPicPr>
        <p:blipFill>
          <a:blip r:embed="rId5" cstate="print"/>
          <a:srcRect l="2438" r="52973" b="50000"/>
          <a:stretch>
            <a:fillRect/>
          </a:stretch>
        </p:blipFill>
        <p:spPr>
          <a:xfrm>
            <a:off x="7020272" y="3861048"/>
            <a:ext cx="1751960" cy="27809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демидова лиличенко.JPG"/>
          <p:cNvPicPr/>
          <p:nvPr/>
        </p:nvPicPr>
        <p:blipFill>
          <a:blip r:embed="rId2" cstate="print">
            <a:lum bright="10000"/>
          </a:blip>
          <a:srcRect l="10181" r="13240"/>
          <a:stretch>
            <a:fillRect/>
          </a:stretch>
        </p:blipFill>
        <p:spPr>
          <a:xfrm>
            <a:off x="6228184" y="188640"/>
            <a:ext cx="2736304" cy="2880320"/>
          </a:xfrm>
          <a:prstGeom prst="rect">
            <a:avLst/>
          </a:prstGeom>
        </p:spPr>
      </p:pic>
      <p:pic>
        <p:nvPicPr>
          <p:cNvPr id="4" name="Содержимое 3" descr="демидова лиличенко.JPG"/>
          <p:cNvPicPr>
            <a:picLocks noGrp="1"/>
          </p:cNvPicPr>
          <p:nvPr>
            <p:ph idx="1"/>
          </p:nvPr>
        </p:nvPicPr>
        <p:blipFill>
          <a:blip r:embed="rId3" cstate="print">
            <a:lum bright="10000"/>
          </a:blip>
          <a:srcRect r="11827"/>
          <a:stretch>
            <a:fillRect/>
          </a:stretch>
        </p:blipFill>
        <p:spPr>
          <a:xfrm>
            <a:off x="179512" y="260648"/>
            <a:ext cx="2664296" cy="3665913"/>
          </a:xfrm>
          <a:prstGeom prst="rect">
            <a:avLst/>
          </a:prstGeom>
        </p:spPr>
      </p:pic>
      <p:sp>
        <p:nvSpPr>
          <p:cNvPr id="2" name="Заголовок 1"/>
          <p:cNvSpPr>
            <a:spLocks noGrp="1"/>
          </p:cNvSpPr>
          <p:nvPr>
            <p:ph type="title"/>
          </p:nvPr>
        </p:nvSpPr>
        <p:spPr/>
        <p:txBody>
          <a:bodyPr>
            <a:noAutofit/>
          </a:bodyPr>
          <a:lstStyle/>
          <a:p>
            <a:r>
              <a:rPr lang="ru-RU" sz="2000" b="1" dirty="0" smtClean="0">
                <a:solidFill>
                  <a:srgbClr val="000099"/>
                </a:solidFill>
              </a:rPr>
              <a:t/>
            </a:r>
            <a:br>
              <a:rPr lang="ru-RU" sz="2000" b="1" dirty="0" smtClean="0">
                <a:solidFill>
                  <a:srgbClr val="000099"/>
                </a:solidFill>
              </a:rPr>
            </a:br>
            <a:r>
              <a:rPr lang="ru-RU" sz="2000" b="1" dirty="0" smtClean="0">
                <a:solidFill>
                  <a:srgbClr val="000099"/>
                </a:solidFill>
              </a:rPr>
              <a:t>Открытый городской</a:t>
            </a:r>
            <a:r>
              <a:rPr lang="ru-RU" sz="2000" dirty="0" smtClean="0">
                <a:solidFill>
                  <a:srgbClr val="000099"/>
                </a:solidFill>
              </a:rPr>
              <a:t> </a:t>
            </a:r>
            <a:r>
              <a:rPr lang="ru-RU" sz="2000" b="1" dirty="0" smtClean="0">
                <a:solidFill>
                  <a:srgbClr val="000099"/>
                </a:solidFill>
              </a:rPr>
              <a:t>конкурс </a:t>
            </a:r>
            <a:r>
              <a:rPr lang="ru-RU" sz="2000" dirty="0" smtClean="0">
                <a:solidFill>
                  <a:srgbClr val="000099"/>
                </a:solidFill>
              </a:rPr>
              <a:t/>
            </a:r>
            <a:br>
              <a:rPr lang="ru-RU" sz="2000" dirty="0" smtClean="0">
                <a:solidFill>
                  <a:srgbClr val="000099"/>
                </a:solidFill>
              </a:rPr>
            </a:br>
            <a:r>
              <a:rPr lang="ru-RU" sz="2000" b="1" dirty="0" smtClean="0">
                <a:solidFill>
                  <a:srgbClr val="000099"/>
                </a:solidFill>
              </a:rPr>
              <a:t>инструментальных дуэтов</a:t>
            </a:r>
            <a:r>
              <a:rPr lang="ru-RU" sz="2000" dirty="0" smtClean="0">
                <a:solidFill>
                  <a:srgbClr val="000099"/>
                </a:solidFill>
              </a:rPr>
              <a:t/>
            </a:r>
            <a:br>
              <a:rPr lang="ru-RU" sz="2000" dirty="0" smtClean="0">
                <a:solidFill>
                  <a:srgbClr val="000099"/>
                </a:solidFill>
              </a:rPr>
            </a:br>
            <a:r>
              <a:rPr lang="ru-RU" sz="2000" b="1" dirty="0" smtClean="0">
                <a:solidFill>
                  <a:srgbClr val="000099"/>
                </a:solidFill>
              </a:rPr>
              <a:t>«СИМФОНИЯ  СЕВЕРА-2014»</a:t>
            </a:r>
            <a:endParaRPr lang="ru-RU" sz="2000" dirty="0">
              <a:solidFill>
                <a:srgbClr val="000099"/>
              </a:solidFill>
            </a:endParaRPr>
          </a:p>
        </p:txBody>
      </p:sp>
      <p:pic>
        <p:nvPicPr>
          <p:cNvPr id="5" name="Рисунок 4" descr="городнина харченко.JPG"/>
          <p:cNvPicPr/>
          <p:nvPr/>
        </p:nvPicPr>
        <p:blipFill>
          <a:blip r:embed="rId4" cstate="print">
            <a:lum bright="10000"/>
          </a:blip>
          <a:stretch>
            <a:fillRect/>
          </a:stretch>
        </p:blipFill>
        <p:spPr>
          <a:xfrm>
            <a:off x="2051720" y="2780928"/>
            <a:ext cx="2825750" cy="3670300"/>
          </a:xfrm>
          <a:prstGeom prst="rect">
            <a:avLst/>
          </a:prstGeom>
        </p:spPr>
      </p:pic>
      <p:pic>
        <p:nvPicPr>
          <p:cNvPr id="6" name="Рисунок 5" descr="городнина харченко.JPG"/>
          <p:cNvPicPr/>
          <p:nvPr/>
        </p:nvPicPr>
        <p:blipFill>
          <a:blip r:embed="rId5" cstate="print">
            <a:lum bright="10000"/>
          </a:blip>
          <a:srcRect l="2210" r="13791"/>
          <a:stretch>
            <a:fillRect/>
          </a:stretch>
        </p:blipFill>
        <p:spPr>
          <a:xfrm>
            <a:off x="5004048" y="2852936"/>
            <a:ext cx="2808312" cy="3600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090466"/>
          </a:xfrm>
        </p:spPr>
        <p:txBody>
          <a:bodyPr>
            <a:normAutofit fontScale="90000"/>
          </a:bodyPr>
          <a:lstStyle/>
          <a:p>
            <a:r>
              <a:rPr lang="ru-RU" b="1" dirty="0" smtClean="0"/>
              <a:t>РЕСПУБЛИКАНСКИЙ  ФЕСТИВАЛЬ  НАРОДНОГО  ТВОРЧЕСТВА </a:t>
            </a:r>
            <a:r>
              <a:rPr lang="ru-RU" dirty="0" smtClean="0"/>
              <a:t/>
            </a:r>
            <a:br>
              <a:rPr lang="ru-RU" dirty="0" smtClean="0"/>
            </a:br>
            <a:r>
              <a:rPr lang="ru-RU" b="1" dirty="0" smtClean="0">
                <a:solidFill>
                  <a:srgbClr val="CC0000"/>
                </a:solidFill>
              </a:rPr>
              <a:t>«САЛЮТ  ПОБЕДЫ»</a:t>
            </a:r>
            <a:r>
              <a:rPr lang="ru-RU" dirty="0" smtClean="0"/>
              <a:t/>
            </a:r>
            <a:br>
              <a:rPr lang="ru-RU" dirty="0" smtClean="0"/>
            </a:br>
            <a:r>
              <a:rPr lang="ru-RU" b="1" dirty="0" smtClean="0"/>
              <a:t>посвященный 70-летию Победы в Великой Отечественной войне</a:t>
            </a:r>
            <a:r>
              <a:rPr lang="ru-RU" dirty="0" smtClean="0"/>
              <a:t/>
            </a:r>
            <a:br>
              <a:rPr lang="ru-RU" dirty="0" smtClean="0"/>
            </a:br>
            <a:endParaRPr lang="ru-RU" dirty="0"/>
          </a:p>
        </p:txBody>
      </p:sp>
      <p:pic>
        <p:nvPicPr>
          <p:cNvPr id="6" name="Содержимое 5" descr="перевалов.jpeg"/>
          <p:cNvPicPr>
            <a:picLocks noGrp="1"/>
          </p:cNvPicPr>
          <p:nvPr>
            <p:ph idx="1"/>
          </p:nvPr>
        </p:nvPicPr>
        <p:blipFill>
          <a:blip r:embed="rId2" cstate="print"/>
          <a:srcRect l="1085" t="1246" r="720" b="79877"/>
          <a:stretch>
            <a:fillRect/>
          </a:stretch>
        </p:blipFill>
        <p:spPr>
          <a:xfrm>
            <a:off x="251520" y="3717032"/>
            <a:ext cx="8712968" cy="2592288"/>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_KAV8212.JPG"/>
          <p:cNvPicPr>
            <a:picLocks noChangeAspect="1"/>
          </p:cNvPicPr>
          <p:nvPr/>
        </p:nvPicPr>
        <p:blipFill>
          <a:blip r:embed="rId2" cstate="print"/>
          <a:srcRect l="1678"/>
          <a:stretch>
            <a:fillRect/>
          </a:stretch>
        </p:blipFill>
        <p:spPr>
          <a:xfrm>
            <a:off x="2555776" y="2487576"/>
            <a:ext cx="6445662" cy="4370424"/>
          </a:xfrm>
          <a:prstGeom prst="rect">
            <a:avLst/>
          </a:prstGeom>
        </p:spPr>
      </p:pic>
      <p:pic>
        <p:nvPicPr>
          <p:cNvPr id="3" name="Рисунок 2" descr="IG6B1722.JPG"/>
          <p:cNvPicPr>
            <a:picLocks noChangeAspect="1"/>
          </p:cNvPicPr>
          <p:nvPr/>
        </p:nvPicPr>
        <p:blipFill>
          <a:blip r:embed="rId3" cstate="print"/>
          <a:srcRect l="5915" t="21101" r="1284"/>
          <a:stretch>
            <a:fillRect/>
          </a:stretch>
        </p:blipFill>
        <p:spPr>
          <a:xfrm>
            <a:off x="323528" y="188640"/>
            <a:ext cx="5040560" cy="2859361"/>
          </a:xfrm>
          <a:prstGeom prst="rect">
            <a:avLst/>
          </a:prstGeom>
        </p:spPr>
      </p:pic>
      <p:pic>
        <p:nvPicPr>
          <p:cNvPr id="4" name="Рисунок 3" descr="IG6B1835.JPG"/>
          <p:cNvPicPr>
            <a:picLocks noChangeAspect="1"/>
          </p:cNvPicPr>
          <p:nvPr/>
        </p:nvPicPr>
        <p:blipFill>
          <a:blip r:embed="rId4" cstate="print">
            <a:lum bright="10000"/>
          </a:blip>
          <a:srcRect l="33485" t="21750" r="22050" b="-2476"/>
          <a:stretch>
            <a:fillRect/>
          </a:stretch>
        </p:blipFill>
        <p:spPr>
          <a:xfrm rot="16200000">
            <a:off x="5715127" y="-90391"/>
            <a:ext cx="2232248" cy="2790310"/>
          </a:xfrm>
          <a:prstGeom prst="rect">
            <a:avLst/>
          </a:prstGeom>
        </p:spPr>
      </p:pic>
      <p:pic>
        <p:nvPicPr>
          <p:cNvPr id="5" name="Рисунок 4" descr="_KAV8294.JPG"/>
          <p:cNvPicPr>
            <a:picLocks noChangeAspect="1"/>
          </p:cNvPicPr>
          <p:nvPr/>
        </p:nvPicPr>
        <p:blipFill>
          <a:blip r:embed="rId5" cstate="print"/>
          <a:srcRect l="3065" t="2165" r="1934" b="2579"/>
          <a:stretch>
            <a:fillRect/>
          </a:stretch>
        </p:blipFill>
        <p:spPr>
          <a:xfrm>
            <a:off x="179512" y="3140968"/>
            <a:ext cx="2304256" cy="327055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3.JPG"/>
          <p:cNvPicPr/>
          <p:nvPr/>
        </p:nvPicPr>
        <p:blipFill>
          <a:blip r:embed="rId2" cstate="print">
            <a:lum bright="10000"/>
          </a:blip>
          <a:srcRect l="24914" t="46070" r="10443"/>
          <a:stretch>
            <a:fillRect/>
          </a:stretch>
        </p:blipFill>
        <p:spPr>
          <a:xfrm>
            <a:off x="3851920" y="2348880"/>
            <a:ext cx="5043805" cy="2781300"/>
          </a:xfrm>
          <a:prstGeom prst="rect">
            <a:avLst/>
          </a:prstGeom>
        </p:spPr>
      </p:pic>
      <p:sp>
        <p:nvSpPr>
          <p:cNvPr id="6" name="Заголовок 5"/>
          <p:cNvSpPr>
            <a:spLocks noGrp="1"/>
          </p:cNvSpPr>
          <p:nvPr>
            <p:ph type="title"/>
          </p:nvPr>
        </p:nvSpPr>
        <p:spPr>
          <a:xfrm>
            <a:off x="457200" y="476672"/>
            <a:ext cx="8003232" cy="2232248"/>
          </a:xfrm>
        </p:spPr>
        <p:txBody>
          <a:bodyPr>
            <a:normAutofit/>
          </a:bodyPr>
          <a:lstStyle/>
          <a:p>
            <a:pPr algn="r"/>
            <a:r>
              <a:rPr lang="en-US" sz="2200" b="1" dirty="0" smtClean="0">
                <a:solidFill>
                  <a:srgbClr val="7030A0"/>
                </a:solidFill>
              </a:rPr>
              <a:t>II</a:t>
            </a:r>
            <a:r>
              <a:rPr lang="ru-RU" sz="2200" b="1" dirty="0" smtClean="0">
                <a:solidFill>
                  <a:srgbClr val="7030A0"/>
                </a:solidFill>
              </a:rPr>
              <a:t> Городской конкурс по </a:t>
            </a:r>
            <a:br>
              <a:rPr lang="ru-RU" sz="2200" b="1" dirty="0" smtClean="0">
                <a:solidFill>
                  <a:srgbClr val="7030A0"/>
                </a:solidFill>
              </a:rPr>
            </a:br>
            <a:r>
              <a:rPr lang="ru-RU" sz="2200" b="1" dirty="0" smtClean="0">
                <a:solidFill>
                  <a:srgbClr val="7030A0"/>
                </a:solidFill>
              </a:rPr>
              <a:t>теоретическим дисциплинам</a:t>
            </a:r>
            <a:r>
              <a:rPr lang="ru-RU" sz="2200" dirty="0" smtClean="0">
                <a:solidFill>
                  <a:srgbClr val="7030A0"/>
                </a:solidFill>
              </a:rPr>
              <a:t/>
            </a:r>
            <a:br>
              <a:rPr lang="ru-RU" sz="2200" dirty="0" smtClean="0">
                <a:solidFill>
                  <a:srgbClr val="7030A0"/>
                </a:solidFill>
              </a:rPr>
            </a:br>
            <a:r>
              <a:rPr lang="ru-RU" sz="2800" b="1" dirty="0" smtClean="0">
                <a:solidFill>
                  <a:srgbClr val="7030A0"/>
                </a:solidFill>
              </a:rPr>
              <a:t>«</a:t>
            </a:r>
            <a:r>
              <a:rPr lang="en-US" sz="2800" b="1" dirty="0" smtClean="0">
                <a:solidFill>
                  <a:srgbClr val="7030A0"/>
                </a:solidFill>
              </a:rPr>
              <a:t>VIVA</a:t>
            </a:r>
            <a:r>
              <a:rPr lang="ru-RU" sz="2800" b="1" dirty="0" smtClean="0">
                <a:solidFill>
                  <a:srgbClr val="7030A0"/>
                </a:solidFill>
              </a:rPr>
              <a:t>, теория!»</a:t>
            </a:r>
            <a:r>
              <a:rPr lang="ru-RU" sz="2800" dirty="0" smtClean="0"/>
              <a:t/>
            </a:r>
            <a:br>
              <a:rPr lang="ru-RU" sz="2800" dirty="0" smtClean="0"/>
            </a:br>
            <a:endParaRPr lang="ru-RU" sz="2800" dirty="0"/>
          </a:p>
        </p:txBody>
      </p:sp>
      <p:pic>
        <p:nvPicPr>
          <p:cNvPr id="8" name="Содержимое 7" descr="5.JPG"/>
          <p:cNvPicPr>
            <a:picLocks noGrp="1"/>
          </p:cNvPicPr>
          <p:nvPr>
            <p:ph idx="1"/>
          </p:nvPr>
        </p:nvPicPr>
        <p:blipFill>
          <a:blip r:embed="rId3" cstate="print"/>
          <a:srcRect l="20713" t="26015"/>
          <a:stretch>
            <a:fillRect/>
          </a:stretch>
        </p:blipFill>
        <p:spPr>
          <a:xfrm>
            <a:off x="2123728" y="3933056"/>
            <a:ext cx="4342427" cy="2736304"/>
          </a:xfrm>
          <a:prstGeom prst="rect">
            <a:avLst/>
          </a:prstGeom>
        </p:spPr>
      </p:pic>
      <p:pic>
        <p:nvPicPr>
          <p:cNvPr id="10" name="Рисунок 9" descr="4.JPG"/>
          <p:cNvPicPr/>
          <p:nvPr/>
        </p:nvPicPr>
        <p:blipFill>
          <a:blip r:embed="rId4" cstate="print">
            <a:lum bright="10000"/>
          </a:blip>
          <a:srcRect l="6069" t="16704" r="3500"/>
          <a:stretch>
            <a:fillRect/>
          </a:stretch>
        </p:blipFill>
        <p:spPr>
          <a:xfrm>
            <a:off x="323528" y="332656"/>
            <a:ext cx="4167505" cy="2540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2254.JPG"/>
          <p:cNvPicPr>
            <a:picLocks noChangeAspect="1"/>
          </p:cNvPicPr>
          <p:nvPr/>
        </p:nvPicPr>
        <p:blipFill>
          <a:blip r:embed="rId2" cstate="print"/>
          <a:srcRect t="1563" r="8456"/>
          <a:stretch>
            <a:fillRect/>
          </a:stretch>
        </p:blipFill>
        <p:spPr>
          <a:xfrm>
            <a:off x="179512" y="188640"/>
            <a:ext cx="2980305" cy="4536504"/>
          </a:xfrm>
          <a:prstGeom prst="rect">
            <a:avLst/>
          </a:prstGeom>
        </p:spPr>
      </p:pic>
      <p:pic>
        <p:nvPicPr>
          <p:cNvPr id="4" name="Рисунок 3" descr="IMG_2277.JPG"/>
          <p:cNvPicPr>
            <a:picLocks noChangeAspect="1"/>
          </p:cNvPicPr>
          <p:nvPr/>
        </p:nvPicPr>
        <p:blipFill>
          <a:blip r:embed="rId3" cstate="print"/>
          <a:srcRect r="52853" b="49617"/>
          <a:stretch>
            <a:fillRect/>
          </a:stretch>
        </p:blipFill>
        <p:spPr>
          <a:xfrm>
            <a:off x="3491881" y="0"/>
            <a:ext cx="2219180" cy="3356992"/>
          </a:xfrm>
          <a:prstGeom prst="rect">
            <a:avLst/>
          </a:prstGeom>
        </p:spPr>
      </p:pic>
      <p:pic>
        <p:nvPicPr>
          <p:cNvPr id="5" name="Рисунок 4" descr="IMG_2286.JPG"/>
          <p:cNvPicPr>
            <a:picLocks noChangeAspect="1"/>
          </p:cNvPicPr>
          <p:nvPr/>
        </p:nvPicPr>
        <p:blipFill>
          <a:blip r:embed="rId4" cstate="print"/>
          <a:srcRect l="8950" r="8992"/>
          <a:stretch>
            <a:fillRect/>
          </a:stretch>
        </p:blipFill>
        <p:spPr>
          <a:xfrm>
            <a:off x="6228184" y="188640"/>
            <a:ext cx="2553483" cy="4149080"/>
          </a:xfrm>
          <a:prstGeom prst="rect">
            <a:avLst/>
          </a:prstGeom>
        </p:spPr>
      </p:pic>
      <p:pic>
        <p:nvPicPr>
          <p:cNvPr id="6" name="Рисунок 5" descr="IMG_2263.JPG"/>
          <p:cNvPicPr>
            <a:picLocks noChangeAspect="1"/>
          </p:cNvPicPr>
          <p:nvPr/>
        </p:nvPicPr>
        <p:blipFill>
          <a:blip r:embed="rId5" cstate="print"/>
          <a:srcRect l="8220" t="4384"/>
          <a:stretch>
            <a:fillRect/>
          </a:stretch>
        </p:blipFill>
        <p:spPr>
          <a:xfrm>
            <a:off x="1619672" y="3717032"/>
            <a:ext cx="4019938" cy="3140968"/>
          </a:xfrm>
          <a:prstGeom prst="rect">
            <a:avLst/>
          </a:prstGeom>
        </p:spPr>
      </p:pic>
      <p:pic>
        <p:nvPicPr>
          <p:cNvPr id="7" name="Рисунок 6" descr="сарапульцев.jpeg"/>
          <p:cNvPicPr>
            <a:picLocks noChangeAspect="1"/>
          </p:cNvPicPr>
          <p:nvPr/>
        </p:nvPicPr>
        <p:blipFill>
          <a:blip r:embed="rId6" cstate="print"/>
          <a:srcRect r="52592" b="49575"/>
          <a:stretch>
            <a:fillRect/>
          </a:stretch>
        </p:blipFill>
        <p:spPr>
          <a:xfrm>
            <a:off x="5724128" y="3530931"/>
            <a:ext cx="2160240" cy="325252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кутузов.jpg"/>
          <p:cNvPicPr/>
          <p:nvPr/>
        </p:nvPicPr>
        <p:blipFill>
          <a:blip r:embed="rId2" cstate="print">
            <a:lum bright="10000"/>
          </a:blip>
          <a:srcRect l="6182" t="7624" r="9507"/>
          <a:stretch>
            <a:fillRect/>
          </a:stretch>
        </p:blipFill>
        <p:spPr>
          <a:xfrm>
            <a:off x="0" y="0"/>
            <a:ext cx="2448272" cy="4030429"/>
          </a:xfrm>
          <a:prstGeom prst="rect">
            <a:avLst/>
          </a:prstGeom>
        </p:spPr>
      </p:pic>
      <p:pic>
        <p:nvPicPr>
          <p:cNvPr id="5" name="Рисунок 4" descr="ильязянц.jpg"/>
          <p:cNvPicPr/>
          <p:nvPr/>
        </p:nvPicPr>
        <p:blipFill>
          <a:blip r:embed="rId3" cstate="print">
            <a:lum bright="10000"/>
          </a:blip>
          <a:srcRect l="10870" r="10870" b="9737"/>
          <a:stretch>
            <a:fillRect/>
          </a:stretch>
        </p:blipFill>
        <p:spPr>
          <a:xfrm>
            <a:off x="2411760" y="0"/>
            <a:ext cx="2592288" cy="4005064"/>
          </a:xfrm>
          <a:prstGeom prst="rect">
            <a:avLst/>
          </a:prstGeom>
        </p:spPr>
      </p:pic>
      <p:pic>
        <p:nvPicPr>
          <p:cNvPr id="6" name="Рисунок 5" descr="ямолдин.jpg"/>
          <p:cNvPicPr/>
          <p:nvPr/>
        </p:nvPicPr>
        <p:blipFill>
          <a:blip r:embed="rId4" cstate="print"/>
          <a:srcRect l="7027" r="8662" b="9633"/>
          <a:stretch>
            <a:fillRect/>
          </a:stretch>
        </p:blipFill>
        <p:spPr>
          <a:xfrm>
            <a:off x="6695728" y="0"/>
            <a:ext cx="2448272" cy="3933056"/>
          </a:xfrm>
          <a:prstGeom prst="rect">
            <a:avLst/>
          </a:prstGeom>
        </p:spPr>
      </p:pic>
      <p:pic>
        <p:nvPicPr>
          <p:cNvPr id="8" name="Рисунок 7" descr="яцук.jpg"/>
          <p:cNvPicPr/>
          <p:nvPr/>
        </p:nvPicPr>
        <p:blipFill>
          <a:blip r:embed="rId5" cstate="print"/>
          <a:stretch>
            <a:fillRect/>
          </a:stretch>
        </p:blipFill>
        <p:spPr>
          <a:xfrm>
            <a:off x="0" y="3636498"/>
            <a:ext cx="2133307" cy="3221502"/>
          </a:xfrm>
          <a:prstGeom prst="rect">
            <a:avLst/>
          </a:prstGeom>
        </p:spPr>
      </p:pic>
      <p:pic>
        <p:nvPicPr>
          <p:cNvPr id="9" name="Рисунок 8" descr="г10.jpg"/>
          <p:cNvPicPr/>
          <p:nvPr/>
        </p:nvPicPr>
        <p:blipFill>
          <a:blip r:embed="rId6" cstate="print"/>
          <a:srcRect l="6528" t="3886" r="11230" b="1503"/>
          <a:stretch>
            <a:fillRect/>
          </a:stretch>
        </p:blipFill>
        <p:spPr>
          <a:xfrm>
            <a:off x="2123728" y="3717032"/>
            <a:ext cx="4536504" cy="3140968"/>
          </a:xfrm>
          <a:prstGeom prst="rect">
            <a:avLst/>
          </a:prstGeom>
        </p:spPr>
      </p:pic>
      <p:pic>
        <p:nvPicPr>
          <p:cNvPr id="10" name="Рисунок 9" descr="хныкова.jpg"/>
          <p:cNvPicPr/>
          <p:nvPr/>
        </p:nvPicPr>
        <p:blipFill>
          <a:blip r:embed="rId7" cstate="print"/>
          <a:stretch>
            <a:fillRect/>
          </a:stretch>
        </p:blipFill>
        <p:spPr>
          <a:xfrm>
            <a:off x="6048149" y="3678701"/>
            <a:ext cx="3095851" cy="3179299"/>
          </a:xfrm>
          <a:prstGeom prst="rect">
            <a:avLst/>
          </a:prstGeom>
        </p:spPr>
      </p:pic>
      <p:pic>
        <p:nvPicPr>
          <p:cNvPr id="11" name="Рисунок 10" descr="лысик.jpg"/>
          <p:cNvPicPr/>
          <p:nvPr/>
        </p:nvPicPr>
        <p:blipFill>
          <a:blip r:embed="rId8" cstate="print"/>
          <a:srcRect l="2941" r="5882"/>
          <a:stretch>
            <a:fillRect/>
          </a:stretch>
        </p:blipFill>
        <p:spPr>
          <a:xfrm>
            <a:off x="4788024" y="0"/>
            <a:ext cx="2232248" cy="37453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51520" y="188640"/>
            <a:ext cx="8640960" cy="6408712"/>
          </a:xfrm>
        </p:spPr>
        <p:txBody>
          <a:bodyPr numCol="1">
            <a:normAutofit fontScale="90000"/>
          </a:bodyPr>
          <a:lstStyle/>
          <a:p>
            <a:r>
              <a:rPr lang="ru-RU" sz="2000" b="1" dirty="0" smtClean="0">
                <a:solidFill>
                  <a:srgbClr val="800080"/>
                </a:solidFill>
              </a:rPr>
              <a:t>ВЫПУСКНИКИ  ШКОЛЫ – СТУДЕНТЫ ВОРКУТИНСКОГО  МУЗЫКАЛЬНОГО  КОЛЛЕДЖА</a:t>
            </a:r>
            <a:r>
              <a:rPr lang="ru-RU" sz="1800" dirty="0" smtClean="0">
                <a:solidFill>
                  <a:srgbClr val="800080"/>
                </a:solidFill>
              </a:rPr>
              <a:t/>
            </a:r>
            <a:br>
              <a:rPr lang="ru-RU" sz="1800" dirty="0" smtClean="0">
                <a:solidFill>
                  <a:srgbClr val="800080"/>
                </a:solidFill>
              </a:rPr>
            </a:br>
            <a:r>
              <a:rPr lang="ru-RU" sz="1100" dirty="0" smtClean="0"/>
              <a:t/>
            </a:r>
            <a:br>
              <a:rPr lang="ru-RU" sz="1100" dirty="0" smtClean="0"/>
            </a:br>
            <a:r>
              <a:rPr lang="ru-RU" sz="1100" dirty="0" smtClean="0"/>
              <a:t>            </a:t>
            </a:r>
            <a:r>
              <a:rPr lang="ru-RU" sz="2000" b="1" dirty="0" err="1" smtClean="0"/>
              <a:t>Гальцева</a:t>
            </a:r>
            <a:r>
              <a:rPr lang="ru-RU" sz="2000" b="1" dirty="0" smtClean="0"/>
              <a:t> Анна             </a:t>
            </a:r>
            <a:r>
              <a:rPr lang="ru-RU" sz="2000" b="1" dirty="0" err="1" smtClean="0"/>
              <a:t>Гранкин</a:t>
            </a:r>
            <a:r>
              <a:rPr lang="ru-RU" sz="2000" b="1" dirty="0" smtClean="0"/>
              <a:t> Андрей                 </a:t>
            </a:r>
            <a:br>
              <a:rPr lang="ru-RU" sz="2000" b="1" dirty="0" smtClean="0"/>
            </a:br>
            <a:r>
              <a:rPr lang="ru-RU" sz="2000" b="1" dirty="0" smtClean="0"/>
              <a:t> Дубровская Анастасия            Зильберштейн Елена                                          </a:t>
            </a:r>
            <a:br>
              <a:rPr lang="ru-RU" sz="2000" b="1" dirty="0" smtClean="0"/>
            </a:br>
            <a:r>
              <a:rPr lang="ru-RU" sz="2000" b="1" dirty="0" smtClean="0"/>
              <a:t>           </a:t>
            </a:r>
            <a:r>
              <a:rPr lang="ru-RU" sz="2000" b="1" dirty="0" err="1" smtClean="0"/>
              <a:t>Казиева</a:t>
            </a:r>
            <a:r>
              <a:rPr lang="ru-RU" sz="2000" b="1" dirty="0" smtClean="0"/>
              <a:t> Татьяна             Обоскалова Валерия</a:t>
            </a:r>
            <a:br>
              <a:rPr lang="ru-RU" sz="2000" b="1" dirty="0" smtClean="0"/>
            </a:br>
            <a:r>
              <a:rPr lang="ru-RU" sz="2000" b="1" dirty="0" smtClean="0"/>
              <a:t> </a:t>
            </a:r>
            <a:r>
              <a:rPr lang="ru-RU" sz="2000" b="1" dirty="0" err="1" smtClean="0"/>
              <a:t>Олийнык</a:t>
            </a:r>
            <a:r>
              <a:rPr lang="ru-RU" sz="2000" b="1" dirty="0" smtClean="0"/>
              <a:t> Надежда             Михайлов Богдан                        </a:t>
            </a:r>
            <a:br>
              <a:rPr lang="ru-RU" sz="2000" b="1" dirty="0" smtClean="0"/>
            </a:br>
            <a:r>
              <a:rPr lang="ru-RU" sz="2000" b="1" dirty="0" smtClean="0"/>
              <a:t>             Продан Вера             </a:t>
            </a:r>
            <a:r>
              <a:rPr lang="ru-RU" sz="2000" b="1" dirty="0" err="1" smtClean="0"/>
              <a:t>Скрибка</a:t>
            </a:r>
            <a:r>
              <a:rPr lang="ru-RU" sz="2000" b="1" dirty="0" smtClean="0"/>
              <a:t> Виктория </a:t>
            </a:r>
            <a:br>
              <a:rPr lang="ru-RU" sz="2000" b="1" dirty="0" smtClean="0"/>
            </a:br>
            <a:r>
              <a:rPr lang="ru-RU" sz="2000" b="1" dirty="0" err="1" smtClean="0"/>
              <a:t>Чернышова</a:t>
            </a:r>
            <a:r>
              <a:rPr lang="ru-RU" sz="2000" b="1" dirty="0" smtClean="0"/>
              <a:t> Светлана         </a:t>
            </a:r>
            <a:r>
              <a:rPr lang="ru-RU" sz="2000" b="1" dirty="0" err="1" smtClean="0"/>
              <a:t>Чудинова</a:t>
            </a:r>
            <a:r>
              <a:rPr lang="ru-RU" sz="2000" b="1" dirty="0" smtClean="0"/>
              <a:t> Валерия          </a:t>
            </a:r>
            <a:br>
              <a:rPr lang="ru-RU" sz="2000" b="1" dirty="0" smtClean="0"/>
            </a:br>
            <a:r>
              <a:rPr lang="ru-RU" sz="2000" b="1" dirty="0" smtClean="0"/>
              <a:t>    Щеголева Кристина       </a:t>
            </a:r>
            <a:r>
              <a:rPr lang="ru-RU" sz="1100" dirty="0" smtClean="0"/>
              <a:t/>
            </a:r>
            <a:br>
              <a:rPr lang="ru-RU" sz="1100" dirty="0" smtClean="0"/>
            </a:br>
            <a:r>
              <a:rPr lang="ru-RU" sz="2000" dirty="0" smtClean="0"/>
              <a:t> </a:t>
            </a:r>
            <a:br>
              <a:rPr lang="ru-RU" sz="2000" dirty="0" smtClean="0"/>
            </a:br>
            <a:r>
              <a:rPr lang="ru-RU" sz="2000" b="1" dirty="0" smtClean="0"/>
              <a:t>Мельник Екатерина </a:t>
            </a:r>
            <a:r>
              <a:rPr lang="ru-RU" sz="2000" dirty="0" smtClean="0"/>
              <a:t>– </a:t>
            </a:r>
            <a:r>
              <a:rPr lang="ru-RU" sz="2000" dirty="0" smtClean="0">
                <a:solidFill>
                  <a:srgbClr val="990099"/>
                </a:solidFill>
              </a:rPr>
              <a:t>студентка Кировского областного колледжа музыкального искусства имени И. В. </a:t>
            </a:r>
            <a:r>
              <a:rPr lang="ru-RU" sz="2000" dirty="0" err="1" smtClean="0">
                <a:solidFill>
                  <a:srgbClr val="990099"/>
                </a:solidFill>
              </a:rPr>
              <a:t>Казенина</a:t>
            </a:r>
            <a:r>
              <a:rPr lang="ru-RU" sz="2000" dirty="0" smtClean="0"/>
              <a:t/>
            </a:r>
            <a:br>
              <a:rPr lang="ru-RU" sz="2000" dirty="0" smtClean="0"/>
            </a:br>
            <a:r>
              <a:rPr lang="ru-RU" sz="2000" dirty="0" smtClean="0"/>
              <a:t/>
            </a:r>
            <a:br>
              <a:rPr lang="ru-RU" sz="2000" dirty="0" smtClean="0"/>
            </a:br>
            <a:r>
              <a:rPr lang="ru-RU" sz="2000" b="1" dirty="0" err="1" smtClean="0"/>
              <a:t>Девятко</a:t>
            </a:r>
            <a:r>
              <a:rPr lang="ru-RU" sz="2000" b="1" dirty="0" smtClean="0"/>
              <a:t> Оксана </a:t>
            </a:r>
            <a:r>
              <a:rPr lang="ru-RU" sz="2000" dirty="0" smtClean="0"/>
              <a:t>– </a:t>
            </a:r>
            <a:r>
              <a:rPr lang="ru-RU" sz="2000" dirty="0" smtClean="0">
                <a:solidFill>
                  <a:srgbClr val="990099"/>
                </a:solidFill>
              </a:rPr>
              <a:t>студентка Московского областного музыкального колледжа им.С.Прокофьева</a:t>
            </a:r>
            <a:r>
              <a:rPr lang="ru-RU" sz="2000" dirty="0" smtClean="0"/>
              <a:t/>
            </a:r>
            <a:br>
              <a:rPr lang="ru-RU" sz="2000" dirty="0" smtClean="0"/>
            </a:br>
            <a:r>
              <a:rPr lang="ru-RU" sz="2000" dirty="0" smtClean="0"/>
              <a:t/>
            </a:r>
            <a:br>
              <a:rPr lang="ru-RU" sz="2000" dirty="0" smtClean="0"/>
            </a:br>
            <a:r>
              <a:rPr lang="ru-RU" sz="2000" b="1" dirty="0" smtClean="0"/>
              <a:t>Федищев Вадим </a:t>
            </a:r>
            <a:r>
              <a:rPr lang="ru-RU" sz="2000" dirty="0" smtClean="0"/>
              <a:t>– </a:t>
            </a:r>
            <a:r>
              <a:rPr lang="ru-RU" sz="2000" dirty="0" smtClean="0">
                <a:solidFill>
                  <a:srgbClr val="990099"/>
                </a:solidFill>
              </a:rPr>
              <a:t>студент Краснодарского музыкального колледжа </a:t>
            </a:r>
            <a:r>
              <a:rPr lang="ru-RU" sz="2000" dirty="0" err="1" smtClean="0">
                <a:solidFill>
                  <a:srgbClr val="990099"/>
                </a:solidFill>
              </a:rPr>
              <a:t>им.Н.А.Римского-Корсакова</a:t>
            </a:r>
            <a:r>
              <a:rPr lang="ru-RU" sz="2000" dirty="0" smtClean="0"/>
              <a:t/>
            </a:r>
            <a:br>
              <a:rPr lang="ru-RU" sz="2000" dirty="0" smtClean="0"/>
            </a:br>
            <a:r>
              <a:rPr lang="ru-RU" sz="2000" dirty="0" smtClean="0"/>
              <a:t/>
            </a:r>
            <a:br>
              <a:rPr lang="ru-RU" sz="2000" dirty="0" smtClean="0"/>
            </a:br>
            <a:r>
              <a:rPr lang="ru-RU" sz="2000" b="1" dirty="0" smtClean="0"/>
              <a:t>Мищенко </a:t>
            </a:r>
            <a:r>
              <a:rPr lang="ru-RU" sz="2000" b="1" dirty="0" err="1" smtClean="0"/>
              <a:t>Карина</a:t>
            </a:r>
            <a:r>
              <a:rPr lang="ru-RU" sz="2000" b="1" dirty="0" smtClean="0"/>
              <a:t> </a:t>
            </a:r>
            <a:r>
              <a:rPr lang="ru-RU" sz="2000" dirty="0" smtClean="0"/>
              <a:t>– </a:t>
            </a:r>
            <a:r>
              <a:rPr lang="ru-RU" sz="2000" dirty="0" smtClean="0">
                <a:solidFill>
                  <a:srgbClr val="990099"/>
                </a:solidFill>
              </a:rPr>
              <a:t>студентка Музыкального колледжа им. </a:t>
            </a:r>
            <a:r>
              <a:rPr lang="ru-RU" sz="2000" dirty="0" err="1" smtClean="0">
                <a:solidFill>
                  <a:srgbClr val="990099"/>
                </a:solidFill>
              </a:rPr>
              <a:t>Гнесиных</a:t>
            </a:r>
            <a:r>
              <a:rPr lang="ru-RU" sz="2000" dirty="0" smtClean="0">
                <a:solidFill>
                  <a:srgbClr val="990099"/>
                </a:solidFill>
              </a:rPr>
              <a:t> (Москва)</a:t>
            </a:r>
            <a:r>
              <a:rPr lang="ru-RU" sz="2000" dirty="0" smtClean="0"/>
              <a:t/>
            </a:r>
            <a:br>
              <a:rPr lang="ru-RU" sz="2000" dirty="0" smtClean="0"/>
            </a:br>
            <a:r>
              <a:rPr lang="ru-RU" sz="2000" dirty="0" smtClean="0"/>
              <a:t/>
            </a:r>
            <a:br>
              <a:rPr lang="ru-RU" sz="2000" dirty="0" smtClean="0"/>
            </a:br>
            <a:r>
              <a:rPr lang="ru-RU" sz="2000" b="1" dirty="0" smtClean="0"/>
              <a:t>Кутузов Виктор </a:t>
            </a:r>
            <a:r>
              <a:rPr lang="ru-RU" sz="2000" dirty="0" smtClean="0"/>
              <a:t>– </a:t>
            </a:r>
            <a:r>
              <a:rPr lang="ru-RU" sz="2000" dirty="0" smtClean="0">
                <a:solidFill>
                  <a:srgbClr val="990099"/>
                </a:solidFill>
              </a:rPr>
              <a:t>студент Белгородского музыкального колледжа им. С.Дегтярева</a:t>
            </a:r>
            <a:r>
              <a:rPr lang="ru-RU" sz="2000" dirty="0" smtClean="0"/>
              <a:t/>
            </a:r>
            <a:br>
              <a:rPr lang="ru-RU" sz="2000" dirty="0" smtClean="0"/>
            </a:br>
            <a:endParaRPr lang="ru-RU"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r>
              <a:rPr lang="ru-RU" sz="1800" b="1" dirty="0" smtClean="0">
                <a:solidFill>
                  <a:srgbClr val="990099"/>
                </a:solidFill>
              </a:rPr>
              <a:t>СТУДЕНТЫ  ПЕТРОЗАВОДСКОЙ  ГОСУДАРСТВЕННОЙ  КОНСЕРВАТОРИИ</a:t>
            </a:r>
            <a:br>
              <a:rPr lang="ru-RU" sz="1800" b="1" dirty="0" smtClean="0">
                <a:solidFill>
                  <a:srgbClr val="990099"/>
                </a:solidFill>
              </a:rPr>
            </a:br>
            <a:r>
              <a:rPr lang="ru-RU" sz="1800" b="1" dirty="0" smtClean="0">
                <a:solidFill>
                  <a:srgbClr val="990099"/>
                </a:solidFill>
              </a:rPr>
              <a:t> им. А.К.Глазунова</a:t>
            </a:r>
            <a:r>
              <a:rPr lang="ru-RU" sz="1800" dirty="0" smtClean="0"/>
              <a:t/>
            </a:r>
            <a:br>
              <a:rPr lang="ru-RU" sz="1800" dirty="0" smtClean="0"/>
            </a:br>
            <a:r>
              <a:rPr lang="ru-RU" sz="1800" b="1" dirty="0" smtClean="0"/>
              <a:t>ЩЕРБА  АННА         КУБРИНА  АННА</a:t>
            </a:r>
            <a:br>
              <a:rPr lang="ru-RU" sz="1800" b="1" dirty="0" smtClean="0"/>
            </a:br>
            <a:r>
              <a:rPr lang="ru-RU" sz="1800" b="1" dirty="0" smtClean="0"/>
              <a:t>     ЧЕРНЯК  АДА        КАРАСЬ  ВАЛЕРИЯ</a:t>
            </a:r>
            <a:br>
              <a:rPr lang="ru-RU" sz="1800" b="1" dirty="0" smtClean="0"/>
            </a:br>
            <a:r>
              <a:rPr lang="ru-RU" sz="1800" b="1" dirty="0" smtClean="0"/>
              <a:t>ПЛЕШКОВА  ЕКАТЕРИНА       ДЕНИСЕНКО  АЛЕКСАНДР</a:t>
            </a:r>
            <a:r>
              <a:rPr lang="ru-RU" sz="1800" dirty="0" smtClean="0"/>
              <a:t/>
            </a:r>
            <a:br>
              <a:rPr lang="ru-RU" sz="1800" dirty="0" smtClean="0"/>
            </a:br>
            <a:r>
              <a:rPr lang="ru-RU" sz="1800" dirty="0" smtClean="0"/>
              <a:t/>
            </a:r>
            <a:br>
              <a:rPr lang="ru-RU" sz="1800" dirty="0" smtClean="0"/>
            </a:br>
            <a:r>
              <a:rPr lang="ru-RU" sz="1800" b="1" dirty="0" smtClean="0">
                <a:solidFill>
                  <a:srgbClr val="990099"/>
                </a:solidFill>
              </a:rPr>
              <a:t>СТУДЕНТЫ  НИЖЕГОРОДСКОЙ  ГОСУДАРСТВЕННОЙ  КОНСЕРВАТОРИИ</a:t>
            </a:r>
            <a:br>
              <a:rPr lang="ru-RU" sz="1800" b="1" dirty="0" smtClean="0">
                <a:solidFill>
                  <a:srgbClr val="990099"/>
                </a:solidFill>
              </a:rPr>
            </a:br>
            <a:r>
              <a:rPr lang="ru-RU" sz="1800" b="1" dirty="0" smtClean="0">
                <a:solidFill>
                  <a:srgbClr val="990099"/>
                </a:solidFill>
              </a:rPr>
              <a:t>им. М.И.Глинки</a:t>
            </a:r>
            <a:r>
              <a:rPr lang="ru-RU" sz="1800" dirty="0" smtClean="0"/>
              <a:t/>
            </a:r>
            <a:br>
              <a:rPr lang="ru-RU" sz="1800" dirty="0" smtClean="0"/>
            </a:br>
            <a:r>
              <a:rPr lang="ru-RU" sz="1800" b="1" dirty="0" smtClean="0"/>
              <a:t>ПАРУНОВ  НИКОЛАЙ      ДОГОДА  СЕРГЕЙ</a:t>
            </a:r>
            <a:r>
              <a:rPr lang="ru-RU" sz="1800" dirty="0" smtClean="0"/>
              <a:t/>
            </a:r>
            <a:br>
              <a:rPr lang="ru-RU" sz="1800" dirty="0" smtClean="0"/>
            </a:br>
            <a:r>
              <a:rPr lang="ru-RU" sz="1800" dirty="0" smtClean="0"/>
              <a:t/>
            </a:r>
            <a:br>
              <a:rPr lang="ru-RU" sz="1800" dirty="0" smtClean="0"/>
            </a:br>
            <a:r>
              <a:rPr lang="ru-RU" sz="1800" b="1" dirty="0" smtClean="0">
                <a:solidFill>
                  <a:srgbClr val="990099"/>
                </a:solidFill>
              </a:rPr>
              <a:t>СТУДЕНТЫ  УРАЛЬСКОЙ  ГОСУДАРСТВЕННОЙ  КОНСЕРВАТОРИИ</a:t>
            </a:r>
            <a:br>
              <a:rPr lang="ru-RU" sz="1800" b="1" dirty="0" smtClean="0">
                <a:solidFill>
                  <a:srgbClr val="990099"/>
                </a:solidFill>
              </a:rPr>
            </a:br>
            <a:r>
              <a:rPr lang="ru-RU" sz="1800" b="1" dirty="0" smtClean="0">
                <a:solidFill>
                  <a:srgbClr val="990099"/>
                </a:solidFill>
              </a:rPr>
              <a:t>им. М.П. Мусоргского</a:t>
            </a:r>
            <a:r>
              <a:rPr lang="ru-RU" sz="1800" dirty="0" smtClean="0"/>
              <a:t/>
            </a:r>
            <a:br>
              <a:rPr lang="ru-RU" sz="1800" dirty="0" smtClean="0"/>
            </a:br>
            <a:r>
              <a:rPr lang="ru-RU" sz="1800" dirty="0" smtClean="0"/>
              <a:t> </a:t>
            </a:r>
            <a:r>
              <a:rPr lang="ru-RU" sz="1800" b="1" dirty="0" smtClean="0"/>
              <a:t>КАДЫРБАЕВА  АНАСТАСИЯ      ЯНИЦКИЙ  ЕВГЕНИЙ</a:t>
            </a:r>
            <a:br>
              <a:rPr lang="ru-RU" sz="1800" b="1" dirty="0" smtClean="0"/>
            </a:br>
            <a:r>
              <a:rPr lang="ru-RU" sz="1800" dirty="0" smtClean="0"/>
              <a:t/>
            </a:r>
            <a:br>
              <a:rPr lang="ru-RU" sz="1800" dirty="0" smtClean="0"/>
            </a:br>
            <a:r>
              <a:rPr lang="ru-RU" sz="1800" b="1" dirty="0" smtClean="0"/>
              <a:t>ЛЫСИК  ИННА </a:t>
            </a:r>
            <a:r>
              <a:rPr lang="ru-RU" sz="1800" dirty="0" smtClean="0"/>
              <a:t>– </a:t>
            </a:r>
            <a:r>
              <a:rPr lang="ru-RU" sz="1800" b="1" dirty="0" smtClean="0">
                <a:solidFill>
                  <a:srgbClr val="990099"/>
                </a:solidFill>
              </a:rPr>
              <a:t>Московский государственный институт им. </a:t>
            </a:r>
            <a:r>
              <a:rPr lang="ru-RU" sz="1800" b="1" dirty="0" err="1" smtClean="0">
                <a:solidFill>
                  <a:srgbClr val="990099"/>
                </a:solidFill>
              </a:rPr>
              <a:t>А.Г.Шнитке</a:t>
            </a:r>
            <a:r>
              <a:rPr lang="ru-RU" sz="1800" dirty="0" smtClean="0"/>
              <a:t/>
            </a:r>
            <a:br>
              <a:rPr lang="ru-RU" sz="1800" dirty="0" smtClean="0"/>
            </a:br>
            <a:r>
              <a:rPr lang="ru-RU" sz="1800" b="1" dirty="0" smtClean="0"/>
              <a:t>КИПРУШЕВА  НАДЕЖДА </a:t>
            </a:r>
            <a:r>
              <a:rPr lang="ru-RU" sz="1800" dirty="0" smtClean="0"/>
              <a:t>– </a:t>
            </a:r>
            <a:r>
              <a:rPr lang="ru-RU" sz="1800" b="1" dirty="0" smtClean="0">
                <a:solidFill>
                  <a:srgbClr val="990099"/>
                </a:solidFill>
              </a:rPr>
              <a:t>Санкт-Петербургская государственная консерватория им. </a:t>
            </a:r>
            <a:r>
              <a:rPr lang="ru-RU" sz="1800" b="1" dirty="0" err="1" smtClean="0">
                <a:solidFill>
                  <a:srgbClr val="990099"/>
                </a:solidFill>
              </a:rPr>
              <a:t>Н,А.Римского-Корсакова</a:t>
            </a:r>
            <a:r>
              <a:rPr lang="ru-RU" sz="1800" dirty="0" smtClean="0"/>
              <a:t/>
            </a:r>
            <a:br>
              <a:rPr lang="ru-RU" sz="1800" dirty="0" smtClean="0"/>
            </a:br>
            <a:r>
              <a:rPr lang="ru-RU" sz="1800" b="1" dirty="0" smtClean="0"/>
              <a:t>НИКОЛАЕВА  ЕКАТЕРИНА </a:t>
            </a:r>
            <a:r>
              <a:rPr lang="ru-RU" sz="1800" dirty="0" smtClean="0"/>
              <a:t>– </a:t>
            </a:r>
            <a:r>
              <a:rPr lang="ru-RU" sz="1800" b="1" dirty="0" smtClean="0">
                <a:solidFill>
                  <a:srgbClr val="990099"/>
                </a:solidFill>
              </a:rPr>
              <a:t>Академический колледж при Московской государственной консерватории им. П.И.Чайковского</a:t>
            </a:r>
            <a:r>
              <a:rPr lang="ru-RU" sz="1800" b="1" dirty="0" smtClean="0"/>
              <a:t/>
            </a:r>
            <a:br>
              <a:rPr lang="ru-RU" sz="1800" b="1" dirty="0" smtClean="0"/>
            </a:br>
            <a:endParaRPr lang="ru-RU" sz="1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эмблема.jpg"/>
          <p:cNvPicPr>
            <a:picLocks noChangeAspect="1"/>
          </p:cNvPicPr>
          <p:nvPr/>
        </p:nvPicPr>
        <p:blipFill>
          <a:blip r:embed="rId2" cstate="print"/>
          <a:stretch>
            <a:fillRect/>
          </a:stretch>
        </p:blipFill>
        <p:spPr>
          <a:xfrm>
            <a:off x="736600" y="50800"/>
            <a:ext cx="7670800" cy="67564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accent2">
                    <a:lumMod val="50000"/>
                  </a:schemeClr>
                </a:solidFill>
                <a:latin typeface="Times New Roman" pitchFamily="18" charset="0"/>
                <a:cs typeface="Times New Roman" pitchFamily="18" charset="0"/>
              </a:rPr>
              <a:t>Каникулы в ГДМШ:</a:t>
            </a:r>
            <a:endParaRPr lang="ru-RU" b="1" dirty="0">
              <a:solidFill>
                <a:schemeClr val="accent2">
                  <a:lumMod val="5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lnSpcReduction="10000"/>
          </a:bodyPr>
          <a:lstStyle/>
          <a:p>
            <a:r>
              <a:rPr lang="ru-RU" sz="4000" dirty="0" smtClean="0">
                <a:latin typeface="Times New Roman" pitchFamily="18" charset="0"/>
                <a:cs typeface="Times New Roman" pitchFamily="18" charset="0"/>
              </a:rPr>
              <a:t>осенние  с </a:t>
            </a:r>
            <a:r>
              <a:rPr lang="ru-RU" sz="4000" b="1" dirty="0" smtClean="0">
                <a:solidFill>
                  <a:schemeClr val="accent2">
                    <a:lumMod val="50000"/>
                  </a:schemeClr>
                </a:solidFill>
                <a:latin typeface="Times New Roman" pitchFamily="18" charset="0"/>
                <a:cs typeface="Times New Roman" pitchFamily="18" charset="0"/>
              </a:rPr>
              <a:t>29 </a:t>
            </a:r>
            <a:r>
              <a:rPr lang="ru-RU" sz="4000" dirty="0" smtClean="0">
                <a:solidFill>
                  <a:schemeClr val="accent2">
                    <a:lumMod val="50000"/>
                  </a:schemeClr>
                </a:solidFill>
                <a:latin typeface="Times New Roman" pitchFamily="18" charset="0"/>
                <a:cs typeface="Times New Roman" pitchFamily="18" charset="0"/>
              </a:rPr>
              <a:t>октября до </a:t>
            </a:r>
            <a:r>
              <a:rPr lang="ru-RU" sz="4000" b="1" dirty="0" smtClean="0">
                <a:solidFill>
                  <a:schemeClr val="accent2">
                    <a:lumMod val="50000"/>
                  </a:schemeClr>
                </a:solidFill>
                <a:latin typeface="Times New Roman" pitchFamily="18" charset="0"/>
                <a:cs typeface="Times New Roman" pitchFamily="18" charset="0"/>
              </a:rPr>
              <a:t>8</a:t>
            </a:r>
            <a:r>
              <a:rPr lang="ru-RU" sz="4000" dirty="0" smtClean="0">
                <a:solidFill>
                  <a:schemeClr val="accent2">
                    <a:lumMod val="50000"/>
                  </a:schemeClr>
                </a:solidFill>
                <a:latin typeface="Times New Roman" pitchFamily="18" charset="0"/>
                <a:cs typeface="Times New Roman" pitchFamily="18" charset="0"/>
              </a:rPr>
              <a:t> ноября</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зимние  с </a:t>
            </a:r>
            <a:r>
              <a:rPr lang="ru-RU" sz="4000" b="1" dirty="0" smtClean="0">
                <a:solidFill>
                  <a:schemeClr val="accent2">
                    <a:lumMod val="50000"/>
                  </a:schemeClr>
                </a:solidFill>
                <a:latin typeface="Times New Roman" pitchFamily="18" charset="0"/>
                <a:cs typeface="Times New Roman" pitchFamily="18" charset="0"/>
              </a:rPr>
              <a:t>30</a:t>
            </a:r>
            <a:r>
              <a:rPr lang="ru-RU" sz="4000" dirty="0" smtClean="0">
                <a:solidFill>
                  <a:schemeClr val="accent2">
                    <a:lumMod val="50000"/>
                  </a:schemeClr>
                </a:solidFill>
                <a:latin typeface="Times New Roman" pitchFamily="18" charset="0"/>
                <a:cs typeface="Times New Roman" pitchFamily="18" charset="0"/>
              </a:rPr>
              <a:t> декабря по </a:t>
            </a:r>
            <a:r>
              <a:rPr lang="ru-RU" sz="4000" b="1" dirty="0" smtClean="0">
                <a:solidFill>
                  <a:schemeClr val="accent2">
                    <a:lumMod val="50000"/>
                  </a:schemeClr>
                </a:solidFill>
                <a:latin typeface="Times New Roman" pitchFamily="18" charset="0"/>
                <a:cs typeface="Times New Roman" pitchFamily="18" charset="0"/>
              </a:rPr>
              <a:t>10</a:t>
            </a:r>
            <a:r>
              <a:rPr lang="ru-RU" sz="4000" dirty="0" smtClean="0">
                <a:solidFill>
                  <a:schemeClr val="accent2">
                    <a:lumMod val="50000"/>
                  </a:schemeClr>
                </a:solidFill>
                <a:latin typeface="Times New Roman" pitchFamily="18" charset="0"/>
                <a:cs typeface="Times New Roman" pitchFamily="18" charset="0"/>
              </a:rPr>
              <a:t> января</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весенние с </a:t>
            </a:r>
            <a:r>
              <a:rPr lang="ru-RU" sz="4000" b="1" dirty="0" smtClean="0">
                <a:solidFill>
                  <a:schemeClr val="accent2">
                    <a:lumMod val="50000"/>
                  </a:schemeClr>
                </a:solidFill>
                <a:latin typeface="Times New Roman" pitchFamily="18" charset="0"/>
                <a:cs typeface="Times New Roman" pitchFamily="18" charset="0"/>
              </a:rPr>
              <a:t>20</a:t>
            </a:r>
            <a:r>
              <a:rPr lang="ru-RU" sz="4000" dirty="0" smtClean="0">
                <a:solidFill>
                  <a:schemeClr val="accent2">
                    <a:lumMod val="50000"/>
                  </a:schemeClr>
                </a:solidFill>
                <a:latin typeface="Times New Roman" pitchFamily="18" charset="0"/>
                <a:cs typeface="Times New Roman" pitchFamily="18" charset="0"/>
              </a:rPr>
              <a:t> по </a:t>
            </a:r>
            <a:r>
              <a:rPr lang="ru-RU" sz="4000" b="1" dirty="0" smtClean="0">
                <a:solidFill>
                  <a:schemeClr val="accent2">
                    <a:lumMod val="50000"/>
                  </a:schemeClr>
                </a:solidFill>
                <a:latin typeface="Times New Roman" pitchFamily="18" charset="0"/>
                <a:cs typeface="Times New Roman" pitchFamily="18" charset="0"/>
              </a:rPr>
              <a:t>27</a:t>
            </a:r>
            <a:r>
              <a:rPr lang="ru-RU" sz="4000" dirty="0" smtClean="0">
                <a:solidFill>
                  <a:schemeClr val="accent2">
                    <a:lumMod val="50000"/>
                  </a:schemeClr>
                </a:solidFill>
                <a:latin typeface="Times New Roman" pitchFamily="18" charset="0"/>
                <a:cs typeface="Times New Roman" pitchFamily="18" charset="0"/>
              </a:rPr>
              <a:t> марта</a:t>
            </a:r>
          </a:p>
          <a:p>
            <a:r>
              <a:rPr lang="ru-RU" sz="4000" dirty="0" smtClean="0">
                <a:latin typeface="Times New Roman" pitchFamily="18" charset="0"/>
                <a:cs typeface="Times New Roman" pitchFamily="18" charset="0"/>
              </a:rPr>
              <a:t>Летние с</a:t>
            </a:r>
            <a:r>
              <a:rPr lang="ru-RU" sz="4000" dirty="0" smtClean="0">
                <a:solidFill>
                  <a:schemeClr val="accent2">
                    <a:lumMod val="50000"/>
                  </a:schemeClr>
                </a:solidFill>
                <a:latin typeface="Times New Roman" pitchFamily="18" charset="0"/>
                <a:cs typeface="Times New Roman" pitchFamily="18" charset="0"/>
              </a:rPr>
              <a:t> </a:t>
            </a:r>
            <a:r>
              <a:rPr lang="ru-RU" sz="4000" b="1" dirty="0" smtClean="0">
                <a:solidFill>
                  <a:schemeClr val="accent2">
                    <a:lumMod val="50000"/>
                  </a:schemeClr>
                </a:solidFill>
                <a:latin typeface="Times New Roman" pitchFamily="18" charset="0"/>
                <a:cs typeface="Times New Roman" pitchFamily="18" charset="0"/>
              </a:rPr>
              <a:t>29 </a:t>
            </a:r>
            <a:r>
              <a:rPr lang="ru-RU" sz="4000" dirty="0" smtClean="0">
                <a:solidFill>
                  <a:schemeClr val="accent2">
                    <a:lumMod val="50000"/>
                  </a:schemeClr>
                </a:solidFill>
                <a:latin typeface="Times New Roman" pitchFamily="18" charset="0"/>
                <a:cs typeface="Times New Roman" pitchFamily="18" charset="0"/>
              </a:rPr>
              <a:t>мая по </a:t>
            </a:r>
            <a:r>
              <a:rPr lang="ru-RU" sz="4000" b="1" dirty="0" smtClean="0">
                <a:solidFill>
                  <a:schemeClr val="accent2">
                    <a:lumMod val="50000"/>
                  </a:schemeClr>
                </a:solidFill>
                <a:latin typeface="Times New Roman" pitchFamily="18" charset="0"/>
                <a:cs typeface="Times New Roman" pitchFamily="18" charset="0"/>
              </a:rPr>
              <a:t>31</a:t>
            </a:r>
            <a:r>
              <a:rPr lang="ru-RU" sz="4000" dirty="0" smtClean="0">
                <a:solidFill>
                  <a:schemeClr val="accent2">
                    <a:lumMod val="50000"/>
                  </a:schemeClr>
                </a:solidFill>
                <a:latin typeface="Times New Roman" pitchFamily="18" charset="0"/>
                <a:cs typeface="Times New Roman" pitchFamily="18" charset="0"/>
              </a:rPr>
              <a:t> августа</a:t>
            </a:r>
          </a:p>
          <a:p>
            <a:pPr>
              <a:buNone/>
            </a:pPr>
            <a:endParaRPr lang="ru-RU" sz="1300" dirty="0" smtClean="0">
              <a:solidFill>
                <a:schemeClr val="accent2">
                  <a:lumMod val="50000"/>
                </a:schemeClr>
              </a:solidFill>
              <a:latin typeface="Times New Roman" pitchFamily="18" charset="0"/>
              <a:cs typeface="Times New Roman" pitchFamily="18" charset="0"/>
            </a:endParaRPr>
          </a:p>
          <a:p>
            <a:pPr>
              <a:buNone/>
            </a:pPr>
            <a:r>
              <a:rPr lang="ru-RU" sz="3300" dirty="0" smtClean="0">
                <a:solidFill>
                  <a:schemeClr val="accent2">
                    <a:lumMod val="50000"/>
                  </a:schemeClr>
                </a:solidFill>
                <a:latin typeface="Times New Roman" pitchFamily="18" charset="0"/>
                <a:cs typeface="Times New Roman" pitchFamily="18" charset="0"/>
              </a:rPr>
              <a:t> * У учащихся </a:t>
            </a:r>
            <a:r>
              <a:rPr lang="ru-RU" sz="3300" dirty="0" err="1" smtClean="0">
                <a:solidFill>
                  <a:schemeClr val="accent2">
                    <a:lumMod val="50000"/>
                  </a:schemeClr>
                </a:solidFill>
                <a:latin typeface="Times New Roman" pitchFamily="18" charset="0"/>
                <a:cs typeface="Times New Roman" pitchFamily="18" charset="0"/>
              </a:rPr>
              <a:t>предпрофильной</a:t>
            </a:r>
            <a:r>
              <a:rPr lang="ru-RU" sz="3300" dirty="0" smtClean="0">
                <a:solidFill>
                  <a:schemeClr val="accent2">
                    <a:lumMod val="50000"/>
                  </a:schemeClr>
                </a:solidFill>
                <a:latin typeface="Times New Roman" pitchFamily="18" charset="0"/>
                <a:cs typeface="Times New Roman" pitchFamily="18" charset="0"/>
              </a:rPr>
              <a:t> программы </a:t>
            </a:r>
            <a:r>
              <a:rPr lang="ru-RU" sz="3300" u="sng" dirty="0" smtClean="0">
                <a:solidFill>
                  <a:schemeClr val="accent2">
                    <a:lumMod val="50000"/>
                  </a:schemeClr>
                </a:solidFill>
                <a:latin typeface="Times New Roman" pitchFamily="18" charset="0"/>
                <a:cs typeface="Times New Roman" pitchFamily="18" charset="0"/>
              </a:rPr>
              <a:t>дополнительные промежуточные каникулы </a:t>
            </a:r>
            <a:r>
              <a:rPr lang="ru-RU" sz="3300" dirty="0" smtClean="0">
                <a:solidFill>
                  <a:schemeClr val="accent2">
                    <a:lumMod val="50000"/>
                  </a:schemeClr>
                </a:solidFill>
                <a:latin typeface="Times New Roman" pitchFamily="18" charset="0"/>
                <a:cs typeface="Times New Roman" pitchFamily="18" charset="0"/>
              </a:rPr>
              <a:t>с </a:t>
            </a:r>
            <a:r>
              <a:rPr lang="ru-RU" sz="3300" b="1" dirty="0" smtClean="0">
                <a:solidFill>
                  <a:schemeClr val="accent2">
                    <a:lumMod val="50000"/>
                  </a:schemeClr>
                </a:solidFill>
                <a:latin typeface="Times New Roman" pitchFamily="18" charset="0"/>
                <a:cs typeface="Times New Roman" pitchFamily="18" charset="0"/>
              </a:rPr>
              <a:t>15 </a:t>
            </a:r>
            <a:r>
              <a:rPr lang="ru-RU" sz="3300" dirty="0" smtClean="0">
                <a:solidFill>
                  <a:schemeClr val="accent2">
                    <a:lumMod val="50000"/>
                  </a:schemeClr>
                </a:solidFill>
                <a:latin typeface="Times New Roman" pitchFamily="18" charset="0"/>
                <a:cs typeface="Times New Roman" pitchFamily="18" charset="0"/>
              </a:rPr>
              <a:t>по </a:t>
            </a:r>
            <a:r>
              <a:rPr lang="ru-RU" sz="3300" b="1" dirty="0" smtClean="0">
                <a:solidFill>
                  <a:schemeClr val="accent2">
                    <a:lumMod val="50000"/>
                  </a:schemeClr>
                </a:solidFill>
                <a:latin typeface="Times New Roman" pitchFamily="18" charset="0"/>
                <a:cs typeface="Times New Roman" pitchFamily="18" charset="0"/>
              </a:rPr>
              <a:t>22 </a:t>
            </a:r>
            <a:r>
              <a:rPr lang="ru-RU" sz="3300" dirty="0" smtClean="0">
                <a:solidFill>
                  <a:schemeClr val="accent2">
                    <a:lumMod val="50000"/>
                  </a:schemeClr>
                </a:solidFill>
                <a:latin typeface="Times New Roman" pitchFamily="18" charset="0"/>
                <a:cs typeface="Times New Roman" pitchFamily="18" charset="0"/>
              </a:rPr>
              <a:t>февраля</a:t>
            </a:r>
            <a:endParaRPr lang="ru-RU" sz="3300" dirty="0">
              <a:solidFill>
                <a:schemeClr val="accent2">
                  <a:lumMod val="50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2664296"/>
          </a:xfrm>
        </p:spPr>
        <p:txBody>
          <a:bodyPr>
            <a:normAutofit fontScale="90000"/>
          </a:bodyPr>
          <a:lstStyle/>
          <a:p>
            <a:r>
              <a:rPr lang="ru-RU" sz="3200" b="1" dirty="0" smtClean="0">
                <a:solidFill>
                  <a:srgbClr val="0033CC"/>
                </a:solidFill>
              </a:rPr>
              <a:t>СРОКИ  ПРОВЕДЕНИЯ  АКАДЕМИЧЕСКИХ  КОНЦЕРТОВ  ПО  СПЕЦИАЛЬНОСТИ</a:t>
            </a:r>
            <a:br>
              <a:rPr lang="ru-RU" sz="3200" b="1" dirty="0" smtClean="0">
                <a:solidFill>
                  <a:srgbClr val="0033CC"/>
                </a:solidFill>
              </a:rPr>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endParaRPr lang="ru-RU" sz="3200" dirty="0"/>
          </a:p>
        </p:txBody>
      </p:sp>
      <p:sp>
        <p:nvSpPr>
          <p:cNvPr id="3" name="Содержимое 2"/>
          <p:cNvSpPr>
            <a:spLocks noGrp="1"/>
          </p:cNvSpPr>
          <p:nvPr>
            <p:ph idx="1"/>
          </p:nvPr>
        </p:nvSpPr>
        <p:spPr>
          <a:xfrm>
            <a:off x="457200" y="1412776"/>
            <a:ext cx="8229600" cy="4713387"/>
          </a:xfrm>
        </p:spPr>
        <p:txBody>
          <a:bodyPr>
            <a:normAutofit lnSpcReduction="10000"/>
          </a:bodyPr>
          <a:lstStyle/>
          <a:p>
            <a:pPr algn="ctr">
              <a:buNone/>
            </a:pPr>
            <a:r>
              <a:rPr lang="ru-RU" b="1" dirty="0" smtClean="0"/>
              <a:t>   25 ноября </a:t>
            </a:r>
            <a:r>
              <a:rPr lang="ru-RU" dirty="0" smtClean="0"/>
              <a:t>– сольное пение</a:t>
            </a:r>
            <a:br>
              <a:rPr lang="ru-RU" dirty="0" smtClean="0"/>
            </a:br>
            <a:r>
              <a:rPr lang="ru-RU" b="1" dirty="0" smtClean="0"/>
              <a:t>26 – 27 ноября </a:t>
            </a:r>
            <a:r>
              <a:rPr lang="ru-RU" dirty="0" smtClean="0"/>
              <a:t>– оркестровый отдел </a:t>
            </a:r>
            <a:br>
              <a:rPr lang="ru-RU" dirty="0" smtClean="0"/>
            </a:br>
            <a:r>
              <a:rPr lang="ru-RU" sz="2000" dirty="0" smtClean="0"/>
              <a:t>(скрипка, виолончель, контрабас, флейта, кларнет, труба, ударные)</a:t>
            </a:r>
            <a:r>
              <a:rPr lang="ru-RU" dirty="0" smtClean="0"/>
              <a:t/>
            </a:r>
            <a:br>
              <a:rPr lang="ru-RU" dirty="0" smtClean="0"/>
            </a:br>
            <a:r>
              <a:rPr lang="ru-RU" b="1" dirty="0" smtClean="0"/>
              <a:t>30 ноября – 1 декабря </a:t>
            </a:r>
            <a:r>
              <a:rPr lang="ru-RU" dirty="0" smtClean="0"/>
              <a:t>– народный отдел</a:t>
            </a:r>
            <a:br>
              <a:rPr lang="ru-RU" dirty="0" smtClean="0"/>
            </a:br>
            <a:r>
              <a:rPr lang="ru-RU" sz="2000" dirty="0" smtClean="0"/>
              <a:t>(баян, аккордеон, домра, балалайка, гитара)</a:t>
            </a:r>
            <a:br>
              <a:rPr lang="ru-RU" sz="2000" dirty="0" smtClean="0"/>
            </a:br>
            <a:r>
              <a:rPr lang="ru-RU" b="1" dirty="0" smtClean="0"/>
              <a:t>2-3 декабря </a:t>
            </a:r>
            <a:r>
              <a:rPr lang="ru-RU" dirty="0" smtClean="0"/>
              <a:t>– фортепиано</a:t>
            </a:r>
          </a:p>
          <a:p>
            <a:pPr algn="ctr">
              <a:buNone/>
            </a:pPr>
            <a:r>
              <a:rPr lang="ru-RU" sz="2400" b="1" dirty="0" smtClean="0">
                <a:solidFill>
                  <a:srgbClr val="0033CC"/>
                </a:solidFill>
              </a:rPr>
              <a:t>ЗАЧЕТЫ  ПО  ОБЩЕМУ  ФОРТЕПИАНО УЧАЩИХСЯ  ХОРОВОГО, НАРОДНОГО, ОРКЕСТРОВОГО  ОТДЕЛЕНИЙ и ОТДЕЛЕНИЯ СОЛЬНОГО ПЕНИЯ</a:t>
            </a:r>
          </a:p>
          <a:p>
            <a:pPr algn="ctr">
              <a:buNone/>
            </a:pPr>
            <a:r>
              <a:rPr lang="ru-RU" sz="2800" b="1" dirty="0" smtClean="0">
                <a:solidFill>
                  <a:srgbClr val="0033CC"/>
                </a:solidFill>
              </a:rPr>
              <a:t> </a:t>
            </a:r>
            <a:r>
              <a:rPr lang="ru-RU" sz="2800" b="1" dirty="0" smtClean="0"/>
              <a:t>– с 14 декабря </a:t>
            </a:r>
          </a:p>
          <a:p>
            <a:pPr algn="ctr">
              <a:buNone/>
            </a:pPr>
            <a:r>
              <a:rPr lang="ru-RU" sz="2400" b="1" dirty="0" smtClean="0">
                <a:solidFill>
                  <a:srgbClr val="0033CC"/>
                </a:solidFill>
              </a:rPr>
              <a:t>ЗАЧЕТ  ПО  АККОМПАНЕМЕНТУ </a:t>
            </a:r>
            <a:r>
              <a:rPr lang="ru-RU" sz="2800" b="1" dirty="0" smtClean="0"/>
              <a:t>– 16 декабря</a:t>
            </a:r>
            <a:endParaRPr lang="ru-RU"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33CC"/>
                </a:solidFill>
              </a:rPr>
              <a:t>ОТЧЕТНЫЕ  КОНЦЕРТЫ</a:t>
            </a:r>
            <a:endParaRPr lang="ru-RU" b="1" dirty="0">
              <a:solidFill>
                <a:srgbClr val="0033CC"/>
              </a:solidFill>
            </a:endParaRPr>
          </a:p>
        </p:txBody>
      </p:sp>
      <p:sp>
        <p:nvSpPr>
          <p:cNvPr id="3" name="Содержимое 2"/>
          <p:cNvSpPr>
            <a:spLocks noGrp="1"/>
          </p:cNvSpPr>
          <p:nvPr>
            <p:ph idx="1"/>
          </p:nvPr>
        </p:nvSpPr>
        <p:spPr/>
        <p:txBody>
          <a:bodyPr/>
          <a:lstStyle/>
          <a:p>
            <a:pPr>
              <a:buNone/>
            </a:pPr>
            <a:r>
              <a:rPr lang="ru-RU" dirty="0" smtClean="0"/>
              <a:t>    </a:t>
            </a:r>
            <a:r>
              <a:rPr lang="ru-RU" sz="3600" b="1" dirty="0" smtClean="0">
                <a:solidFill>
                  <a:srgbClr val="0033CC"/>
                </a:solidFill>
              </a:rPr>
              <a:t>13 декабря </a:t>
            </a:r>
            <a:r>
              <a:rPr lang="ru-RU" sz="3600" dirty="0" smtClean="0"/>
              <a:t>– отчетный концерт  </a:t>
            </a:r>
          </a:p>
          <a:p>
            <a:pPr>
              <a:buNone/>
            </a:pPr>
            <a:r>
              <a:rPr lang="ru-RU" sz="3600" dirty="0" smtClean="0"/>
              <a:t>              творческих коллективов школы</a:t>
            </a:r>
          </a:p>
          <a:p>
            <a:endParaRPr lang="ru-RU" sz="3600" dirty="0" smtClean="0"/>
          </a:p>
          <a:p>
            <a:pPr>
              <a:buNone/>
            </a:pPr>
            <a:r>
              <a:rPr lang="ru-RU" sz="3600" b="1" dirty="0" smtClean="0">
                <a:solidFill>
                  <a:srgbClr val="0033CC"/>
                </a:solidFill>
              </a:rPr>
              <a:t>    18 декабря </a:t>
            </a:r>
            <a:r>
              <a:rPr lang="ru-RU" sz="3600" dirty="0" smtClean="0"/>
              <a:t>– отчетный концерт </a:t>
            </a:r>
          </a:p>
          <a:p>
            <a:pPr>
              <a:buNone/>
            </a:pPr>
            <a:r>
              <a:rPr lang="ru-RU" sz="3600" dirty="0" smtClean="0"/>
              <a:t>                                    хорового отделения</a:t>
            </a:r>
            <a:endParaRPr lang="ru-RU"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3333CC"/>
                </a:solidFill>
                <a:latin typeface="Times New Roman" pitchFamily="18" charset="0"/>
                <a:cs typeface="Times New Roman" pitchFamily="18" charset="0"/>
              </a:rPr>
              <a:t>Расписание занятий в  предпраздничные дни</a:t>
            </a:r>
            <a:endParaRPr lang="ru-RU" b="1" dirty="0">
              <a:solidFill>
                <a:srgbClr val="3333CC"/>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24744"/>
            <a:ext cx="8229600" cy="5001419"/>
          </a:xfrm>
        </p:spPr>
        <p:txBody>
          <a:bodyPr>
            <a:normAutofit lnSpcReduction="10000"/>
          </a:bodyPr>
          <a:lstStyle/>
          <a:p>
            <a:pPr>
              <a:buNone/>
            </a:pPr>
            <a:endParaRPr lang="ru-RU" dirty="0" smtClean="0"/>
          </a:p>
          <a:p>
            <a:r>
              <a:rPr lang="ru-RU" sz="3600" b="1" dirty="0" smtClean="0">
                <a:latin typeface="Times New Roman" pitchFamily="18" charset="0"/>
                <a:cs typeface="Times New Roman" pitchFamily="18" charset="0"/>
              </a:rPr>
              <a:t>14.00 – 14.30  </a:t>
            </a:r>
            <a:r>
              <a:rPr lang="ru-RU" sz="3600" dirty="0" smtClean="0">
                <a:latin typeface="Times New Roman" pitchFamily="18" charset="0"/>
                <a:cs typeface="Times New Roman" pitchFamily="18" charset="0"/>
              </a:rPr>
              <a:t>вместо </a:t>
            </a:r>
            <a:r>
              <a:rPr lang="ru-RU" sz="3600" b="1" dirty="0" smtClean="0">
                <a:latin typeface="Times New Roman" pitchFamily="18" charset="0"/>
                <a:cs typeface="Times New Roman" pitchFamily="18" charset="0"/>
              </a:rPr>
              <a:t>14.00 – 14.40</a:t>
            </a:r>
          </a:p>
          <a:p>
            <a:r>
              <a:rPr lang="ru-RU" sz="3600" b="1" dirty="0" smtClean="0">
                <a:latin typeface="Times New Roman" pitchFamily="18" charset="0"/>
                <a:cs typeface="Times New Roman" pitchFamily="18" charset="0"/>
              </a:rPr>
              <a:t>14.40 – 15.10  </a:t>
            </a:r>
            <a:r>
              <a:rPr lang="ru-RU" sz="3600" dirty="0" smtClean="0">
                <a:latin typeface="Times New Roman" pitchFamily="18" charset="0"/>
                <a:cs typeface="Times New Roman" pitchFamily="18" charset="0"/>
              </a:rPr>
              <a:t>вместо </a:t>
            </a:r>
            <a:r>
              <a:rPr lang="ru-RU" sz="3600" b="1" dirty="0" smtClean="0">
                <a:latin typeface="Times New Roman" pitchFamily="18" charset="0"/>
                <a:cs typeface="Times New Roman" pitchFamily="18" charset="0"/>
              </a:rPr>
              <a:t>14.50 – 15.30</a:t>
            </a:r>
          </a:p>
          <a:p>
            <a:r>
              <a:rPr lang="ru-RU" sz="3600" b="1" dirty="0" smtClean="0">
                <a:latin typeface="Times New Roman" pitchFamily="18" charset="0"/>
                <a:cs typeface="Times New Roman" pitchFamily="18" charset="0"/>
              </a:rPr>
              <a:t>15.20 – 15.50  </a:t>
            </a:r>
            <a:r>
              <a:rPr lang="ru-RU" sz="3600" dirty="0" smtClean="0">
                <a:latin typeface="Times New Roman" pitchFamily="18" charset="0"/>
                <a:cs typeface="Times New Roman" pitchFamily="18" charset="0"/>
              </a:rPr>
              <a:t>вместо </a:t>
            </a:r>
            <a:r>
              <a:rPr lang="ru-RU" sz="3600" b="1" dirty="0" smtClean="0">
                <a:latin typeface="Times New Roman" pitchFamily="18" charset="0"/>
                <a:cs typeface="Times New Roman" pitchFamily="18" charset="0"/>
              </a:rPr>
              <a:t>15.40 – 16.20</a:t>
            </a:r>
          </a:p>
          <a:p>
            <a:r>
              <a:rPr lang="ru-RU" sz="3600" b="1" dirty="0" smtClean="0">
                <a:latin typeface="Times New Roman" pitchFamily="18" charset="0"/>
                <a:cs typeface="Times New Roman" pitchFamily="18" charset="0"/>
              </a:rPr>
              <a:t>16.00 – 16.30  </a:t>
            </a:r>
            <a:r>
              <a:rPr lang="ru-RU" sz="3600" dirty="0" smtClean="0">
                <a:latin typeface="Times New Roman" pitchFamily="18" charset="0"/>
                <a:cs typeface="Times New Roman" pitchFamily="18" charset="0"/>
              </a:rPr>
              <a:t>вместо </a:t>
            </a:r>
            <a:r>
              <a:rPr lang="ru-RU" sz="3600" b="1" dirty="0" smtClean="0">
                <a:latin typeface="Times New Roman" pitchFamily="18" charset="0"/>
                <a:cs typeface="Times New Roman" pitchFamily="18" charset="0"/>
              </a:rPr>
              <a:t>16.30 – 17.10</a:t>
            </a:r>
            <a:endParaRPr lang="ru-RU" sz="1800" dirty="0" smtClean="0">
              <a:latin typeface="Times New Roman" pitchFamily="18" charset="0"/>
              <a:cs typeface="Times New Roman" pitchFamily="18" charset="0"/>
            </a:endParaRPr>
          </a:p>
          <a:p>
            <a:r>
              <a:rPr lang="ru-RU" sz="3600" b="1" dirty="0" smtClean="0">
                <a:latin typeface="Times New Roman" pitchFamily="18" charset="0"/>
                <a:cs typeface="Times New Roman" pitchFamily="18" charset="0"/>
              </a:rPr>
              <a:t>16.40 – 17.10  </a:t>
            </a:r>
            <a:r>
              <a:rPr lang="ru-RU" sz="3600" dirty="0" smtClean="0">
                <a:latin typeface="Times New Roman" pitchFamily="18" charset="0"/>
                <a:cs typeface="Times New Roman" pitchFamily="18" charset="0"/>
              </a:rPr>
              <a:t>вместо</a:t>
            </a:r>
            <a:r>
              <a:rPr lang="ru-RU" sz="3600" b="1" dirty="0" smtClean="0">
                <a:latin typeface="Times New Roman" pitchFamily="18" charset="0"/>
                <a:cs typeface="Times New Roman" pitchFamily="18" charset="0"/>
              </a:rPr>
              <a:t> 17.20 – 18.00</a:t>
            </a:r>
            <a:endParaRPr lang="ru-RU" sz="1800" dirty="0" smtClean="0">
              <a:latin typeface="Times New Roman" pitchFamily="18" charset="0"/>
              <a:cs typeface="Times New Roman" pitchFamily="18" charset="0"/>
            </a:endParaRPr>
          </a:p>
          <a:p>
            <a:r>
              <a:rPr lang="ru-RU" sz="3600" b="1" dirty="0" smtClean="0">
                <a:latin typeface="Times New Roman" pitchFamily="18" charset="0"/>
                <a:cs typeface="Times New Roman" pitchFamily="18" charset="0"/>
              </a:rPr>
              <a:t>17.20 – 17.50  </a:t>
            </a:r>
            <a:r>
              <a:rPr lang="ru-RU" sz="3600" dirty="0" smtClean="0">
                <a:latin typeface="Times New Roman" pitchFamily="18" charset="0"/>
                <a:cs typeface="Times New Roman" pitchFamily="18" charset="0"/>
              </a:rPr>
              <a:t>вместо</a:t>
            </a:r>
            <a:r>
              <a:rPr lang="ru-RU" sz="3600" b="1" dirty="0" smtClean="0">
                <a:latin typeface="Times New Roman" pitchFamily="18" charset="0"/>
                <a:cs typeface="Times New Roman" pitchFamily="18" charset="0"/>
              </a:rPr>
              <a:t> 18.10 – 18.50</a:t>
            </a:r>
          </a:p>
          <a:p>
            <a:r>
              <a:rPr lang="ru-RU" sz="3600" b="1" dirty="0" smtClean="0">
                <a:latin typeface="Times New Roman" pitchFamily="18" charset="0"/>
                <a:cs typeface="Times New Roman" pitchFamily="18" charset="0"/>
              </a:rPr>
              <a:t>18.00 – 18.30  </a:t>
            </a:r>
            <a:r>
              <a:rPr lang="ru-RU" sz="3600" dirty="0" smtClean="0">
                <a:latin typeface="Times New Roman" pitchFamily="18" charset="0"/>
                <a:cs typeface="Times New Roman" pitchFamily="18" charset="0"/>
              </a:rPr>
              <a:t>вместо </a:t>
            </a:r>
            <a:r>
              <a:rPr lang="ru-RU" sz="3600" b="1" dirty="0" smtClean="0">
                <a:latin typeface="Times New Roman" pitchFamily="18" charset="0"/>
                <a:cs typeface="Times New Roman" pitchFamily="18" charset="0"/>
              </a:rPr>
              <a:t>19.00 – 19.40</a:t>
            </a:r>
            <a:endParaRPr lang="ru-RU" sz="36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Контактные телефоны школы</a:t>
            </a:r>
            <a:endParaRPr lang="ru-RU" b="1" dirty="0"/>
          </a:p>
        </p:txBody>
      </p:sp>
      <p:sp>
        <p:nvSpPr>
          <p:cNvPr id="3" name="Содержимое 2"/>
          <p:cNvSpPr>
            <a:spLocks noGrp="1"/>
          </p:cNvSpPr>
          <p:nvPr>
            <p:ph idx="1"/>
          </p:nvPr>
        </p:nvSpPr>
        <p:spPr/>
        <p:txBody>
          <a:bodyPr>
            <a:normAutofit/>
          </a:bodyPr>
          <a:lstStyle/>
          <a:p>
            <a:r>
              <a:rPr lang="ru-RU" sz="3600" b="1" dirty="0" smtClean="0">
                <a:solidFill>
                  <a:srgbClr val="3333CC"/>
                </a:solidFill>
                <a:latin typeface="Arial Narrow" pitchFamily="34" charset="0"/>
              </a:rPr>
              <a:t>3-51-57 </a:t>
            </a:r>
            <a:r>
              <a:rPr lang="ru-RU" sz="3600" dirty="0" smtClean="0">
                <a:solidFill>
                  <a:srgbClr val="3333CC"/>
                </a:solidFill>
                <a:latin typeface="Arial Narrow" pitchFamily="34" charset="0"/>
              </a:rPr>
              <a:t>  приемная, заместитель директора  </a:t>
            </a:r>
          </a:p>
          <a:p>
            <a:pPr>
              <a:buNone/>
            </a:pPr>
            <a:r>
              <a:rPr lang="ru-RU" sz="3600" dirty="0" smtClean="0">
                <a:solidFill>
                  <a:srgbClr val="3333CC"/>
                </a:solidFill>
                <a:latin typeface="Arial Narrow" pitchFamily="34" charset="0"/>
              </a:rPr>
              <a:t>                                     по учебной работе</a:t>
            </a:r>
          </a:p>
          <a:p>
            <a:r>
              <a:rPr lang="ru-RU" sz="3600" b="1" dirty="0" smtClean="0">
                <a:solidFill>
                  <a:srgbClr val="3333CC"/>
                </a:solidFill>
                <a:latin typeface="Arial Narrow" pitchFamily="34" charset="0"/>
              </a:rPr>
              <a:t>3-15-10 </a:t>
            </a:r>
            <a:r>
              <a:rPr lang="ru-RU" sz="3600" dirty="0" smtClean="0">
                <a:solidFill>
                  <a:srgbClr val="3333CC"/>
                </a:solidFill>
                <a:latin typeface="Arial Narrow" pitchFamily="34" charset="0"/>
              </a:rPr>
              <a:t>  заместитель директора по </a:t>
            </a:r>
          </a:p>
          <a:p>
            <a:pPr>
              <a:buNone/>
            </a:pPr>
            <a:r>
              <a:rPr lang="ru-RU" sz="3600" dirty="0" smtClean="0">
                <a:solidFill>
                  <a:srgbClr val="3333CC"/>
                </a:solidFill>
                <a:latin typeface="Arial Narrow" pitchFamily="34" charset="0"/>
              </a:rPr>
              <a:t>                                   воспитательной работе</a:t>
            </a:r>
          </a:p>
          <a:p>
            <a:r>
              <a:rPr lang="ru-RU" sz="3600" b="1" dirty="0" smtClean="0">
                <a:solidFill>
                  <a:srgbClr val="3333CC"/>
                </a:solidFill>
                <a:latin typeface="Arial Narrow" pitchFamily="34" charset="0"/>
              </a:rPr>
              <a:t>3-73-23  </a:t>
            </a:r>
            <a:r>
              <a:rPr lang="ru-RU" sz="3600" dirty="0" smtClean="0">
                <a:solidFill>
                  <a:srgbClr val="3333CC"/>
                </a:solidFill>
                <a:latin typeface="Arial Narrow" pitchFamily="34" charset="0"/>
              </a:rPr>
              <a:t> вахта</a:t>
            </a:r>
            <a:endParaRPr lang="ru-RU" sz="3600" dirty="0">
              <a:solidFill>
                <a:srgbClr val="3333CC"/>
              </a:solidFill>
              <a:latin typeface="Arial Narrow"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эмблема.jpg"/>
          <p:cNvPicPr>
            <a:picLocks noChangeAspect="1"/>
          </p:cNvPicPr>
          <p:nvPr/>
        </p:nvPicPr>
        <p:blipFill>
          <a:blip r:embed="rId2" cstate="print"/>
          <a:stretch>
            <a:fillRect/>
          </a:stretch>
        </p:blipFill>
        <p:spPr>
          <a:xfrm>
            <a:off x="827584" y="0"/>
            <a:ext cx="7670800" cy="6756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434282"/>
          </a:xfrm>
        </p:spPr>
        <p:txBody>
          <a:bodyPr>
            <a:noAutofit/>
          </a:bodyPr>
          <a:lstStyle/>
          <a:p>
            <a:r>
              <a:rPr lang="en-US" sz="3600" b="1" dirty="0" smtClean="0">
                <a:solidFill>
                  <a:srgbClr val="000099"/>
                </a:solidFill>
              </a:rPr>
              <a:t>X</a:t>
            </a:r>
            <a:r>
              <a:rPr lang="ru-RU" sz="3600" b="1" dirty="0" smtClean="0">
                <a:solidFill>
                  <a:srgbClr val="000099"/>
                </a:solidFill>
              </a:rPr>
              <a:t> Международный конкурс </a:t>
            </a:r>
            <a:br>
              <a:rPr lang="ru-RU" sz="3600" b="1" dirty="0" smtClean="0">
                <a:solidFill>
                  <a:srgbClr val="000099"/>
                </a:solidFill>
              </a:rPr>
            </a:br>
            <a:r>
              <a:rPr lang="ru-RU" sz="3600" b="1" dirty="0" smtClean="0">
                <a:solidFill>
                  <a:srgbClr val="000099"/>
                </a:solidFill>
              </a:rPr>
              <a:t>вокальной  и хоровой музыки </a:t>
            </a:r>
            <a:br>
              <a:rPr lang="ru-RU" sz="3600" b="1" dirty="0" smtClean="0">
                <a:solidFill>
                  <a:srgbClr val="000099"/>
                </a:solidFill>
              </a:rPr>
            </a:br>
            <a:r>
              <a:rPr lang="ru-RU" sz="3600" b="1" dirty="0" smtClean="0">
                <a:solidFill>
                  <a:srgbClr val="000099"/>
                </a:solidFill>
              </a:rPr>
              <a:t>                «Серебряный камертон»</a:t>
            </a:r>
            <a:br>
              <a:rPr lang="ru-RU" sz="3600" b="1" dirty="0" smtClean="0">
                <a:solidFill>
                  <a:srgbClr val="000099"/>
                </a:solidFill>
              </a:rPr>
            </a:br>
            <a:r>
              <a:rPr lang="ru-RU" sz="3600" b="1" dirty="0" smtClean="0">
                <a:solidFill>
                  <a:srgbClr val="000099"/>
                </a:solidFill>
              </a:rPr>
              <a:t>    г.Санкт-Петербург</a:t>
            </a:r>
            <a:br>
              <a:rPr lang="ru-RU" sz="3600" b="1" dirty="0" smtClean="0">
                <a:solidFill>
                  <a:srgbClr val="000099"/>
                </a:solidFill>
              </a:rPr>
            </a:br>
            <a:r>
              <a:rPr lang="ru-RU" sz="2800" b="1" dirty="0" smtClean="0">
                <a:solidFill>
                  <a:srgbClr val="000099"/>
                </a:solidFill>
              </a:rPr>
              <a:t>3-7 ноября</a:t>
            </a:r>
            <a:endParaRPr lang="ru-RU" sz="2800" b="1" dirty="0">
              <a:solidFill>
                <a:srgbClr val="000099"/>
              </a:solidFill>
            </a:endParaRPr>
          </a:p>
        </p:txBody>
      </p:sp>
      <p:pic>
        <p:nvPicPr>
          <p:cNvPr id="4" name="Содержимое 3" descr="серебряный камертон.jpg"/>
          <p:cNvPicPr>
            <a:picLocks noGrp="1" noChangeAspect="1"/>
          </p:cNvPicPr>
          <p:nvPr>
            <p:ph idx="1"/>
          </p:nvPr>
        </p:nvPicPr>
        <p:blipFill>
          <a:blip r:embed="rId2" cstate="print"/>
          <a:stretch>
            <a:fillRect/>
          </a:stretch>
        </p:blipFill>
        <p:spPr>
          <a:xfrm>
            <a:off x="251520" y="1412776"/>
            <a:ext cx="2376264" cy="2376264"/>
          </a:xfrm>
        </p:spPr>
      </p:pic>
      <p:pic>
        <p:nvPicPr>
          <p:cNvPr id="5" name="Рисунок 4" descr="мальчишки камертон.jpg"/>
          <p:cNvPicPr>
            <a:picLocks noChangeAspect="1"/>
          </p:cNvPicPr>
          <p:nvPr/>
        </p:nvPicPr>
        <p:blipFill>
          <a:blip r:embed="rId3" cstate="print"/>
          <a:srcRect l="5901" t="24003" r="1963"/>
          <a:stretch>
            <a:fillRect/>
          </a:stretch>
        </p:blipFill>
        <p:spPr>
          <a:xfrm>
            <a:off x="2771800" y="2780928"/>
            <a:ext cx="6048672" cy="332480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434282"/>
          </a:xfrm>
        </p:spPr>
        <p:txBody>
          <a:bodyPr>
            <a:normAutofit fontScale="90000"/>
          </a:bodyPr>
          <a:lstStyle/>
          <a:p>
            <a:r>
              <a:rPr lang="en-US" b="1" dirty="0" smtClean="0">
                <a:solidFill>
                  <a:srgbClr val="0033CC"/>
                </a:solidFill>
              </a:rPr>
              <a:t>V</a:t>
            </a:r>
            <a:r>
              <a:rPr lang="ru-RU" b="1" dirty="0" smtClean="0">
                <a:solidFill>
                  <a:srgbClr val="0033CC"/>
                </a:solidFill>
              </a:rPr>
              <a:t> Открытый городской конкурс инструментальных дуэтов</a:t>
            </a:r>
            <a:br>
              <a:rPr lang="ru-RU" b="1" dirty="0" smtClean="0">
                <a:solidFill>
                  <a:srgbClr val="0033CC"/>
                </a:solidFill>
              </a:rPr>
            </a:br>
            <a:r>
              <a:rPr lang="ru-RU" b="1" dirty="0" smtClean="0">
                <a:solidFill>
                  <a:srgbClr val="0033CC"/>
                </a:solidFill>
              </a:rPr>
              <a:t>«СИМФОНИЯ  СЕВЕРА-2015»</a:t>
            </a:r>
            <a:br>
              <a:rPr lang="ru-RU" b="1" dirty="0" smtClean="0">
                <a:solidFill>
                  <a:srgbClr val="0033CC"/>
                </a:solidFill>
              </a:rPr>
            </a:br>
            <a:r>
              <a:rPr lang="ru-RU" sz="2700" b="1" dirty="0" smtClean="0">
                <a:solidFill>
                  <a:schemeClr val="accent2">
                    <a:lumMod val="75000"/>
                  </a:schemeClr>
                </a:solidFill>
              </a:rPr>
              <a:t>12 декабря 2015 года</a:t>
            </a:r>
            <a:r>
              <a:rPr lang="ru-RU" dirty="0" smtClean="0"/>
              <a:t/>
            </a:r>
            <a:br>
              <a:rPr lang="ru-RU" dirty="0" smtClean="0"/>
            </a:br>
            <a:endParaRPr lang="ru-RU" dirty="0"/>
          </a:p>
        </p:txBody>
      </p:sp>
      <p:pic>
        <p:nvPicPr>
          <p:cNvPr id="4" name="Содержимое 3" descr="сс.jpeg"/>
          <p:cNvPicPr>
            <a:picLocks noGrp="1" noChangeAspect="1"/>
          </p:cNvPicPr>
          <p:nvPr>
            <p:ph idx="1"/>
          </p:nvPr>
        </p:nvPicPr>
        <p:blipFill>
          <a:blip r:embed="rId2" cstate="print"/>
          <a:srcRect l="22974" t="27679" r="51126" b="48589"/>
          <a:stretch>
            <a:fillRect/>
          </a:stretch>
        </p:blipFill>
        <p:spPr>
          <a:xfrm>
            <a:off x="539552" y="2276872"/>
            <a:ext cx="2979281" cy="3864429"/>
          </a:xfrm>
        </p:spPr>
      </p:pic>
      <p:pic>
        <p:nvPicPr>
          <p:cNvPr id="5" name="Рисунок 4" descr="DSC_0688.JPG"/>
          <p:cNvPicPr>
            <a:picLocks noChangeAspect="1"/>
          </p:cNvPicPr>
          <p:nvPr/>
        </p:nvPicPr>
        <p:blipFill>
          <a:blip r:embed="rId3" cstate="print"/>
          <a:stretch>
            <a:fillRect/>
          </a:stretch>
        </p:blipFill>
        <p:spPr>
          <a:xfrm>
            <a:off x="3635896" y="2492896"/>
            <a:ext cx="5218462" cy="345638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rmAutofit fontScale="90000"/>
          </a:bodyPr>
          <a:lstStyle/>
          <a:p>
            <a:r>
              <a:rPr lang="en-US" dirty="0" smtClean="0">
                <a:solidFill>
                  <a:srgbClr val="990033"/>
                </a:solidFill>
              </a:rPr>
              <a:t>II</a:t>
            </a:r>
            <a:r>
              <a:rPr lang="ru-RU" dirty="0" smtClean="0">
                <a:solidFill>
                  <a:srgbClr val="990033"/>
                </a:solidFill>
              </a:rPr>
              <a:t> Городской конкурс по музыкально-теоретическим дисциплинам </a:t>
            </a:r>
            <a:r>
              <a:rPr lang="ru-RU" sz="4900" dirty="0" smtClean="0">
                <a:solidFill>
                  <a:srgbClr val="990033"/>
                </a:solidFill>
                <a:latin typeface="Monotype Corsiva" pitchFamily="66" charset="0"/>
              </a:rPr>
              <a:t>«Музыкальное ориентирование»</a:t>
            </a:r>
            <a:endParaRPr lang="ru-RU" sz="4900" dirty="0">
              <a:solidFill>
                <a:srgbClr val="990033"/>
              </a:solidFill>
              <a:latin typeface="Monotype Corsiva" pitchFamily="66" charset="0"/>
            </a:endParaRPr>
          </a:p>
        </p:txBody>
      </p:sp>
      <p:pic>
        <p:nvPicPr>
          <p:cNvPr id="4" name="Содержимое 3" descr="DSC07057.JPG"/>
          <p:cNvPicPr>
            <a:picLocks noGrp="1" noChangeAspect="1"/>
          </p:cNvPicPr>
          <p:nvPr>
            <p:ph idx="1"/>
          </p:nvPr>
        </p:nvPicPr>
        <p:blipFill>
          <a:blip r:embed="rId2" cstate="print"/>
          <a:srcRect l="4918" t="2459" r="3279" b="11475"/>
          <a:stretch>
            <a:fillRect/>
          </a:stretch>
        </p:blipFill>
        <p:spPr>
          <a:xfrm>
            <a:off x="251520" y="2204864"/>
            <a:ext cx="4262874" cy="2664296"/>
          </a:xfrm>
        </p:spPr>
      </p:pic>
      <p:pic>
        <p:nvPicPr>
          <p:cNvPr id="5" name="Рисунок 4" descr="DSC07061.JPG"/>
          <p:cNvPicPr>
            <a:picLocks noChangeAspect="1"/>
          </p:cNvPicPr>
          <p:nvPr/>
        </p:nvPicPr>
        <p:blipFill>
          <a:blip r:embed="rId3" cstate="print"/>
          <a:stretch>
            <a:fillRect/>
          </a:stretch>
        </p:blipFill>
        <p:spPr>
          <a:xfrm>
            <a:off x="4571999" y="3573016"/>
            <a:ext cx="4353129" cy="28803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noAutofit/>
          </a:bodyPr>
          <a:lstStyle/>
          <a:p>
            <a:r>
              <a:rPr lang="ru-RU" sz="3200" b="1" dirty="0" smtClean="0">
                <a:solidFill>
                  <a:srgbClr val="990033"/>
                </a:solidFill>
              </a:rPr>
              <a:t>ОТКРЫТЫЙ  ГОРОДСКОЙ</a:t>
            </a:r>
            <a:br>
              <a:rPr lang="ru-RU" sz="3200" b="1" dirty="0" smtClean="0">
                <a:solidFill>
                  <a:srgbClr val="990033"/>
                </a:solidFill>
              </a:rPr>
            </a:br>
            <a:r>
              <a:rPr lang="ru-RU" sz="3200" b="1" dirty="0" smtClean="0">
                <a:solidFill>
                  <a:srgbClr val="990033"/>
                </a:solidFill>
              </a:rPr>
              <a:t>  ФЕСТИВАЛЬ  ИСКУССТВ</a:t>
            </a:r>
            <a:br>
              <a:rPr lang="ru-RU" sz="3200" b="1" dirty="0" smtClean="0">
                <a:solidFill>
                  <a:srgbClr val="990033"/>
                </a:solidFill>
              </a:rPr>
            </a:br>
            <a:r>
              <a:rPr lang="ru-RU" sz="3200" b="1" dirty="0" smtClean="0">
                <a:solidFill>
                  <a:srgbClr val="990033"/>
                </a:solidFill>
                <a:latin typeface="Monotype Corsiva" pitchFamily="66" charset="0"/>
              </a:rPr>
              <a:t>«ВОРКУТИНСКАЯ  ПАРАЛЛЕЛЬ»</a:t>
            </a:r>
            <a:r>
              <a:rPr lang="ru-RU" sz="3200" b="1" dirty="0" smtClean="0">
                <a:solidFill>
                  <a:srgbClr val="990033"/>
                </a:solidFill>
              </a:rPr>
              <a:t/>
            </a:r>
            <a:br>
              <a:rPr lang="ru-RU" sz="3200" b="1" dirty="0" smtClean="0">
                <a:solidFill>
                  <a:srgbClr val="990033"/>
                </a:solidFill>
              </a:rPr>
            </a:br>
            <a:r>
              <a:rPr lang="ru-RU" sz="2400" b="1" dirty="0" smtClean="0">
                <a:solidFill>
                  <a:srgbClr val="990033"/>
                </a:solidFill>
              </a:rPr>
              <a:t>март-апрель 2016 года</a:t>
            </a:r>
            <a:endParaRPr lang="ru-RU" sz="2400" b="1" dirty="0">
              <a:solidFill>
                <a:srgbClr val="990033"/>
              </a:solidFill>
            </a:endParaRPr>
          </a:p>
        </p:txBody>
      </p:sp>
      <p:pic>
        <p:nvPicPr>
          <p:cNvPr id="1026" name="Picture 2" descr="D:\выступления\фестиваль вокалисты\IMG_6463.JPG"/>
          <p:cNvPicPr>
            <a:picLocks noGrp="1" noChangeAspect="1" noChangeArrowheads="1"/>
          </p:cNvPicPr>
          <p:nvPr>
            <p:ph idx="1"/>
          </p:nvPr>
        </p:nvPicPr>
        <p:blipFill>
          <a:blip r:embed="rId2" cstate="print"/>
          <a:srcRect/>
          <a:stretch>
            <a:fillRect/>
          </a:stretch>
        </p:blipFill>
        <p:spPr bwMode="auto">
          <a:xfrm>
            <a:off x="1763688" y="2420888"/>
            <a:ext cx="5780833" cy="385388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6600CC"/>
                </a:solidFill>
                <a:latin typeface="Times New Roman" pitchFamily="18" charset="0"/>
                <a:cs typeface="Times New Roman" pitchFamily="18" charset="0"/>
              </a:rPr>
              <a:t>ШКОЛЬНЫЕ  КОНКУРСЫ</a:t>
            </a:r>
            <a:endParaRPr lang="ru-RU" b="1" i="1" dirty="0">
              <a:solidFill>
                <a:srgbClr val="6600CC"/>
              </a:solidFill>
              <a:latin typeface="Times New Roman" pitchFamily="18" charset="0"/>
              <a:cs typeface="Times New Roman" pitchFamily="18" charset="0"/>
            </a:endParaRPr>
          </a:p>
        </p:txBody>
      </p:sp>
      <p:sp>
        <p:nvSpPr>
          <p:cNvPr id="3" name="Содержимое 2"/>
          <p:cNvSpPr>
            <a:spLocks noGrp="1"/>
          </p:cNvSpPr>
          <p:nvPr>
            <p:ph idx="1"/>
          </p:nvPr>
        </p:nvSpPr>
        <p:spPr>
          <a:xfrm>
            <a:off x="251520" y="1600200"/>
            <a:ext cx="8712968" cy="4525963"/>
          </a:xfrm>
        </p:spPr>
        <p:txBody>
          <a:bodyPr>
            <a:normAutofit/>
          </a:bodyPr>
          <a:lstStyle/>
          <a:p>
            <a:pPr algn="ctr">
              <a:buNone/>
            </a:pPr>
            <a:r>
              <a:rPr lang="en-US" dirty="0" smtClean="0">
                <a:latin typeface="Times New Roman" pitchFamily="18" charset="0"/>
                <a:cs typeface="Times New Roman" pitchFamily="18" charset="0"/>
              </a:rPr>
              <a:t>III</a:t>
            </a:r>
            <a:r>
              <a:rPr lang="ru-RU" dirty="0" smtClean="0">
                <a:latin typeface="Times New Roman" pitchFamily="18" charset="0"/>
                <a:cs typeface="Times New Roman" pitchFamily="18" charset="0"/>
              </a:rPr>
              <a:t> школьный конкурс отделения общего класса фортепиано </a:t>
            </a:r>
            <a:r>
              <a:rPr lang="ru-RU" b="1" i="1" dirty="0" smtClean="0">
                <a:solidFill>
                  <a:srgbClr val="9900CC"/>
                </a:solidFill>
                <a:latin typeface="Times New Roman" pitchFamily="18" charset="0"/>
                <a:cs typeface="Times New Roman" pitchFamily="18" charset="0"/>
              </a:rPr>
              <a:t>«Волшебные клавиши»</a:t>
            </a:r>
          </a:p>
          <a:p>
            <a:pPr algn="ctr">
              <a:buNone/>
            </a:pPr>
            <a:endParaRPr lang="ru-RU"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XVI</a:t>
            </a:r>
            <a:r>
              <a:rPr lang="ru-RU" dirty="0" smtClean="0">
                <a:latin typeface="Times New Roman" pitchFamily="18" charset="0"/>
                <a:cs typeface="Times New Roman" pitchFamily="18" charset="0"/>
              </a:rPr>
              <a:t> технический конкурс фортепианного отделения </a:t>
            </a:r>
            <a:r>
              <a:rPr lang="ru-RU" b="1" i="1" dirty="0" smtClean="0">
                <a:solidFill>
                  <a:srgbClr val="9900CC"/>
                </a:solidFill>
                <a:latin typeface="Times New Roman" pitchFamily="18" charset="0"/>
                <a:cs typeface="Times New Roman" pitchFamily="18" charset="0"/>
              </a:rPr>
              <a:t>«Апрельская капель»</a:t>
            </a:r>
          </a:p>
          <a:p>
            <a:pPr algn="ctr">
              <a:buNone/>
            </a:pPr>
            <a:endParaRPr lang="ru-RU"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II</a:t>
            </a:r>
            <a:r>
              <a:rPr lang="ru-RU" dirty="0" smtClean="0">
                <a:latin typeface="Times New Roman" pitchFamily="18" charset="0"/>
                <a:cs typeface="Times New Roman" pitchFamily="18" charset="0"/>
              </a:rPr>
              <a:t> школьный конкурс отделения народных инструментов </a:t>
            </a:r>
            <a:r>
              <a:rPr lang="ru-RU" b="1" i="1" dirty="0" smtClean="0">
                <a:solidFill>
                  <a:srgbClr val="9900CC"/>
                </a:solidFill>
                <a:latin typeface="Times New Roman" pitchFamily="18" charset="0"/>
                <a:cs typeface="Times New Roman" pitchFamily="18" charset="0"/>
              </a:rPr>
              <a:t>«Северные наигрыши»</a:t>
            </a:r>
          </a:p>
          <a:p>
            <a:pPr>
              <a:buNone/>
            </a:pP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74638"/>
            <a:ext cx="8136904" cy="1143000"/>
          </a:xfrm>
        </p:spPr>
        <p:txBody>
          <a:bodyPr/>
          <a:lstStyle/>
          <a:p>
            <a:r>
              <a:rPr lang="ru-RU" dirty="0" smtClean="0">
                <a:solidFill>
                  <a:srgbClr val="A50021"/>
                </a:solidFill>
                <a:latin typeface="Times New Roman" pitchFamily="18" charset="0"/>
                <a:cs typeface="Times New Roman" pitchFamily="18" charset="0"/>
              </a:rPr>
              <a:t>19 ноября                  7 декабря</a:t>
            </a:r>
            <a:endParaRPr lang="ru-RU" dirty="0">
              <a:solidFill>
                <a:srgbClr val="A50021"/>
              </a:solidFill>
              <a:latin typeface="Times New Roman" pitchFamily="18" charset="0"/>
              <a:cs typeface="Times New Roman" pitchFamily="18" charset="0"/>
            </a:endParaRPr>
          </a:p>
        </p:txBody>
      </p:sp>
      <p:sp>
        <p:nvSpPr>
          <p:cNvPr id="3" name="Содержимое 2"/>
          <p:cNvSpPr>
            <a:spLocks noGrp="1"/>
          </p:cNvSpPr>
          <p:nvPr>
            <p:ph sz="half" idx="1"/>
          </p:nvPr>
        </p:nvSpPr>
        <p:spPr>
          <a:xfrm>
            <a:off x="251520" y="1196752"/>
            <a:ext cx="4464496" cy="5400600"/>
          </a:xfrm>
        </p:spPr>
        <p:txBody>
          <a:bodyPr/>
          <a:lstStyle/>
          <a:p>
            <a:pPr algn="ctr">
              <a:buNone/>
            </a:pPr>
            <a:r>
              <a:rPr lang="ru-RU" dirty="0" smtClean="0"/>
              <a:t>    Музыкальный лекторий, посвященный творчеству </a:t>
            </a:r>
            <a:r>
              <a:rPr lang="ru-RU" b="1" dirty="0" smtClean="0">
                <a:solidFill>
                  <a:srgbClr val="A50021"/>
                </a:solidFill>
              </a:rPr>
              <a:t>Раймонда </a:t>
            </a:r>
            <a:r>
              <a:rPr lang="ru-RU" b="1" dirty="0" err="1" smtClean="0">
                <a:solidFill>
                  <a:srgbClr val="A50021"/>
                </a:solidFill>
              </a:rPr>
              <a:t>Паулса</a:t>
            </a:r>
            <a:endParaRPr lang="ru-RU" b="1" dirty="0" smtClean="0">
              <a:solidFill>
                <a:srgbClr val="A50021"/>
              </a:solidFill>
            </a:endParaRPr>
          </a:p>
          <a:p>
            <a:pPr>
              <a:buNone/>
            </a:pPr>
            <a:endParaRPr lang="ru-RU" dirty="0"/>
          </a:p>
        </p:txBody>
      </p:sp>
      <p:sp>
        <p:nvSpPr>
          <p:cNvPr id="4" name="Содержимое 3"/>
          <p:cNvSpPr>
            <a:spLocks noGrp="1"/>
          </p:cNvSpPr>
          <p:nvPr>
            <p:ph sz="half" idx="2"/>
          </p:nvPr>
        </p:nvSpPr>
        <p:spPr>
          <a:xfrm>
            <a:off x="4648200" y="1196752"/>
            <a:ext cx="4244280" cy="4929411"/>
          </a:xfrm>
        </p:spPr>
        <p:txBody>
          <a:bodyPr/>
          <a:lstStyle/>
          <a:p>
            <a:pPr algn="ctr">
              <a:buNone/>
            </a:pPr>
            <a:r>
              <a:rPr lang="ru-RU" dirty="0" smtClean="0"/>
              <a:t>     Музыкальный понедельник «К 100-летию со дня рождения </a:t>
            </a:r>
            <a:r>
              <a:rPr lang="ru-RU" b="1" dirty="0" smtClean="0">
                <a:solidFill>
                  <a:srgbClr val="A50021"/>
                </a:solidFill>
              </a:rPr>
              <a:t>Г.В. Свиридова</a:t>
            </a:r>
            <a:r>
              <a:rPr lang="ru-RU" dirty="0" smtClean="0"/>
              <a:t>»</a:t>
            </a:r>
          </a:p>
          <a:p>
            <a:pPr>
              <a:buNone/>
            </a:pPr>
            <a:endParaRPr lang="ru-RU" dirty="0"/>
          </a:p>
        </p:txBody>
      </p:sp>
      <p:pic>
        <p:nvPicPr>
          <p:cNvPr id="5" name="Рисунок 4" descr="паулс.jpg"/>
          <p:cNvPicPr>
            <a:picLocks noChangeAspect="1"/>
          </p:cNvPicPr>
          <p:nvPr/>
        </p:nvPicPr>
        <p:blipFill>
          <a:blip r:embed="rId2" cstate="print"/>
          <a:stretch>
            <a:fillRect/>
          </a:stretch>
        </p:blipFill>
        <p:spPr>
          <a:xfrm>
            <a:off x="395535" y="2636912"/>
            <a:ext cx="3835209" cy="3528392"/>
          </a:xfrm>
          <a:prstGeom prst="rect">
            <a:avLst/>
          </a:prstGeom>
        </p:spPr>
      </p:pic>
      <p:pic>
        <p:nvPicPr>
          <p:cNvPr id="6" name="Рисунок 5" descr="свиридов.jpg"/>
          <p:cNvPicPr>
            <a:picLocks noChangeAspect="1"/>
          </p:cNvPicPr>
          <p:nvPr/>
        </p:nvPicPr>
        <p:blipFill>
          <a:blip r:embed="rId3" cstate="print"/>
          <a:srcRect l="17870"/>
          <a:stretch>
            <a:fillRect/>
          </a:stretch>
        </p:blipFill>
        <p:spPr>
          <a:xfrm>
            <a:off x="4484388" y="2996952"/>
            <a:ext cx="4371073" cy="354811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эмблема.jpg"/>
          <p:cNvPicPr>
            <a:picLocks noChangeAspect="1"/>
          </p:cNvPicPr>
          <p:nvPr/>
        </p:nvPicPr>
        <p:blipFill>
          <a:blip r:embed="rId2" cstate="print"/>
          <a:stretch>
            <a:fillRect/>
          </a:stretch>
        </p:blipFill>
        <p:spPr>
          <a:xfrm>
            <a:off x="827584" y="0"/>
            <a:ext cx="7670800" cy="6756400"/>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1729</TotalTime>
  <Words>258</Words>
  <Application>Microsoft Office PowerPoint</Application>
  <PresentationFormat>Экран (4:3)</PresentationFormat>
  <Paragraphs>55</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Тема Office</vt:lpstr>
      <vt:lpstr>Слайд 1</vt:lpstr>
      <vt:lpstr>Слайд 2</vt:lpstr>
      <vt:lpstr>Слайд 3</vt:lpstr>
      <vt:lpstr>  XIV МЕЖДУНАРОДНЫЙ  КОНКУРС ЮНЫХ  ВОКАЛИСТОВ  НА  ПРИЗ   ОЛЬГИ  СОСНОВСКОЙ г.Сыктывкар </vt:lpstr>
      <vt:lpstr>Слайд 5</vt:lpstr>
      <vt:lpstr>МЕЖДУНАРОДНЫЙ  КОНКУРС  СКРИПАЧЕЙ        ИМЕНИ В.Ф. БОБЫЛЕВА                                                                             г. РЯЗАНЬ</vt:lpstr>
      <vt:lpstr> XIII Всероссийский конкурс  молодых исполнителей «Юные дарования-2015»  им.Я.С.Перепелицы  г.Сыктывкар </vt:lpstr>
      <vt:lpstr>VI Межрегиональный конкурс юных исполнителей  «Дерзайте, мальчики!» г. Сыктывкар</vt:lpstr>
      <vt:lpstr>Слайд 9</vt:lpstr>
      <vt:lpstr> Открытый городской конкурс  инструментальных дуэтов «СИМФОНИЯ  СЕВЕРА-2014»</vt:lpstr>
      <vt:lpstr>РЕСПУБЛИКАНСКИЙ  ФЕСТИВАЛЬ  НАРОДНОГО  ТВОРЧЕСТВА  «САЛЮТ  ПОБЕДЫ» посвященный 70-летию Победы в Великой Отечественной войне </vt:lpstr>
      <vt:lpstr>Слайд 12</vt:lpstr>
      <vt:lpstr>II Городской конкурс по  теоретическим дисциплинам «VIVA, теория!» </vt:lpstr>
      <vt:lpstr>Слайд 14</vt:lpstr>
      <vt:lpstr>Слайд 15</vt:lpstr>
      <vt:lpstr>ВЫПУСКНИКИ  ШКОЛЫ – СТУДЕНТЫ ВОРКУТИНСКОГО  МУЗЫКАЛЬНОГО  КОЛЛЕДЖА              Гальцева Анна             Гранкин Андрей                   Дубровская Анастасия            Зильберштейн Елена                                                      Казиева Татьяна             Обоскалова Валерия  Олийнык Надежда             Михайлов Богдан                                      Продан Вера             Скрибка Виктория  Чернышова Светлана         Чудинова Валерия               Щеголева Кристина          Мельник Екатерина – студентка Кировского областного колледжа музыкального искусства имени И. В. Казенина  Девятко Оксана – студентка Московского областного музыкального колледжа им.С.Прокофьева  Федищев Вадим – студент Краснодарского музыкального колледжа им.Н.А.Римского-Корсакова  Мищенко Карина – студентка Музыкального колледжа им. Гнесиных (Москва)  Кутузов Виктор – студент Белгородского музыкального колледжа им. С.Дегтярева </vt:lpstr>
      <vt:lpstr>СТУДЕНТЫ  ПЕТРОЗАВОДСКОЙ  ГОСУДАРСТВЕННОЙ  КОНСЕРВАТОРИИ  им. А.К.Глазунова ЩЕРБА  АННА         КУБРИНА  АННА      ЧЕРНЯК  АДА        КАРАСЬ  ВАЛЕРИЯ ПЛЕШКОВА  ЕКАТЕРИНА       ДЕНИСЕНКО  АЛЕКСАНДР  СТУДЕНТЫ  НИЖЕГОРОДСКОЙ  ГОСУДАРСТВЕННОЙ  КОНСЕРВАТОРИИ им. М.И.Глинки ПАРУНОВ  НИКОЛАЙ      ДОГОДА  СЕРГЕЙ  СТУДЕНТЫ  УРАЛЬСКОЙ  ГОСУДАРСТВЕННОЙ  КОНСЕРВАТОРИИ им. М.П. Мусоргского  КАДЫРБАЕВА  АНАСТАСИЯ      ЯНИЦКИЙ  ЕВГЕНИЙ  ЛЫСИК  ИННА – Московский государственный институт им. А.Г.Шнитке КИПРУШЕВА  НАДЕЖДА – Санкт-Петербургская государственная консерватория им. Н,А.Римского-Корсакова НИКОЛАЕВА  ЕКАТЕРИНА – Академический колледж при Московской государственной консерватории им. П.И.Чайковского </vt:lpstr>
      <vt:lpstr>Слайд 18</vt:lpstr>
      <vt:lpstr>Каникулы в ГДМШ:</vt:lpstr>
      <vt:lpstr>СРОКИ  ПРОВЕДЕНИЯ  АКАДЕМИЧЕСКИХ  КОНЦЕРТОВ  ПО  СПЕЦИАЛЬНОСТИ    </vt:lpstr>
      <vt:lpstr>ОТЧЕТНЫЕ  КОНЦЕРТЫ</vt:lpstr>
      <vt:lpstr>Расписание занятий в  предпраздничные дни</vt:lpstr>
      <vt:lpstr>Контактные телефоны школы</vt:lpstr>
      <vt:lpstr>Слайд 24</vt:lpstr>
      <vt:lpstr>X Международный конкурс  вокальной  и хоровой музыки                  «Серебряный камертон»     г.Санкт-Петербург 3-7 ноября</vt:lpstr>
      <vt:lpstr>V Открытый городской конкурс инструментальных дуэтов «СИМФОНИЯ  СЕВЕРА-2015» 12 декабря 2015 года </vt:lpstr>
      <vt:lpstr>II Городской конкурс по музыкально-теоретическим дисциплинам «Музыкальное ориентирование»</vt:lpstr>
      <vt:lpstr>ОТКРЫТЫЙ  ГОРОДСКОЙ   ФЕСТИВАЛЬ  ИСКУССТВ «ВОРКУТИНСКАЯ  ПАРАЛЛЕЛЬ» март-апрель 2016 года</vt:lpstr>
      <vt:lpstr>ШКОЛЬНЫЕ  КОНКУРСЫ</vt:lpstr>
      <vt:lpstr>19 ноября                  7 декабря</vt:lpstr>
      <vt:lpstr>Слайд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1</cp:lastModifiedBy>
  <cp:revision>150</cp:revision>
  <dcterms:created xsi:type="dcterms:W3CDTF">2014-09-25T10:30:55Z</dcterms:created>
  <dcterms:modified xsi:type="dcterms:W3CDTF">2015-10-23T07:20:29Z</dcterms:modified>
</cp:coreProperties>
</file>